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64" r:id="rId4"/>
    <p:sldId id="258" r:id="rId5"/>
    <p:sldId id="323" r:id="rId6"/>
    <p:sldId id="449" r:id="rId7"/>
    <p:sldId id="498" r:id="rId8"/>
    <p:sldId id="499" r:id="rId9"/>
    <p:sldId id="450" r:id="rId10"/>
    <p:sldId id="451" r:id="rId11"/>
    <p:sldId id="452" r:id="rId12"/>
    <p:sldId id="453" r:id="rId13"/>
    <p:sldId id="445" r:id="rId14"/>
    <p:sldId id="448" r:id="rId15"/>
    <p:sldId id="447" r:id="rId16"/>
    <p:sldId id="454" r:id="rId17"/>
    <p:sldId id="446" r:id="rId18"/>
    <p:sldId id="455" r:id="rId19"/>
    <p:sldId id="459" r:id="rId20"/>
    <p:sldId id="460" r:id="rId21"/>
    <p:sldId id="461" r:id="rId22"/>
    <p:sldId id="462" r:id="rId23"/>
    <p:sldId id="464" r:id="rId24"/>
    <p:sldId id="465" r:id="rId25"/>
    <p:sldId id="466" r:id="rId26"/>
    <p:sldId id="469" r:id="rId27"/>
    <p:sldId id="478" r:id="rId28"/>
    <p:sldId id="481" r:id="rId29"/>
    <p:sldId id="482" r:id="rId30"/>
    <p:sldId id="483" r:id="rId31"/>
    <p:sldId id="484" r:id="rId32"/>
    <p:sldId id="485" r:id="rId33"/>
    <p:sldId id="457" r:id="rId34"/>
    <p:sldId id="456" r:id="rId35"/>
    <p:sldId id="458" r:id="rId36"/>
    <p:sldId id="521" r:id="rId37"/>
    <p:sldId id="522" r:id="rId38"/>
    <p:sldId id="523" r:id="rId39"/>
    <p:sldId id="439" r:id="rId40"/>
    <p:sldId id="500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11" r:id="rId52"/>
    <p:sldId id="512" r:id="rId53"/>
    <p:sldId id="513" r:id="rId54"/>
    <p:sldId id="514" r:id="rId55"/>
    <p:sldId id="515" r:id="rId56"/>
    <p:sldId id="516" r:id="rId57"/>
    <p:sldId id="517" r:id="rId58"/>
    <p:sldId id="518" r:id="rId59"/>
    <p:sldId id="519" r:id="rId60"/>
    <p:sldId id="520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1F"/>
    <a:srgbClr val="066DEA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055" autoAdjust="0"/>
    <p:restoredTop sz="85202" autoAdjust="0"/>
  </p:normalViewPr>
  <p:slideViewPr>
    <p:cSldViewPr>
      <p:cViewPr>
        <p:scale>
          <a:sx n="90" d="100"/>
          <a:sy n="90" d="100"/>
        </p:scale>
        <p:origin x="-534" y="522"/>
      </p:cViewPr>
      <p:guideLst>
        <p:guide orient="horz" pos="1104"/>
        <p:guide orient="horz" pos="3888"/>
        <p:guide pos="720"/>
        <p:guide pos="504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64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8B640627-2757-48BC-BC4B-819626CC66BA}" type="datetimeFigureOut">
              <a:rPr lang="en-US" altLang="zh-CN"/>
              <a:pPr>
                <a:defRPr/>
              </a:pPr>
              <a:t>8/2/2013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17820117-ABC6-4F52-826D-F7D5F6E5A5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6121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F5EDC041-BFE3-4666-8A7A-AE22DD220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6367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1CF9-488D-4585-A4F9-F34F0C43AD74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9B362-86EA-4AFF-84BA-105B717C17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5603F-397A-4D80-8043-662FB7F0BB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AE154-F47D-4200-9C6F-F52E5B6E3A8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C0386-D92E-456B-8220-EB6B1824799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9493A2-0206-4CA1-A987-EAD65DB8652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1558E9-C8CC-4309-963F-5611DD0447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00B21-F78A-4D08-8496-A122553825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3A6D98-C342-4FFE-9AFC-D1E850B7AAE2}" type="slidenum">
              <a:rPr lang="en-US" altLang="zh-CN" smtClean="0"/>
              <a:pPr/>
              <a:t>39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45DF3-5103-4827-92A1-5A6C64689C4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3F07C6-DA90-4FF9-AA90-26006327D8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A4626-B6CD-43FC-A247-41AB21E61D0D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89F2C8-D9EC-4750-A941-D2BF1646380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BB872-435D-4763-B4BD-675B43FC32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CEF80B-2B49-4A4C-9144-47F15FB4045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7F639-B527-4081-8EC5-37B214E3BE2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5080BA-8637-43C8-8C05-36D51487192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9326B-64DE-400A-9F9B-B90591ACC6A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B74F6-0661-449B-88A4-0CDB561EA44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1598A-BF3A-4E14-AF94-CDD4036B6EA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2176D-2CA0-4FCB-9875-67D7809B8B5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D78C8-25CB-420B-8182-4D557B13E5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32DF7F-ABA8-4A73-BF2C-41FB12F4392B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038A0-15D1-40FA-B31D-3072A89253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37978F-C28E-4C53-8F52-BEAFD0388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063F1-3249-4A49-B786-C89A23576481}" type="slidenum">
              <a:rPr lang="en-US" altLang="zh-CN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2770B-70E3-43C1-9FB3-91A265121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2770B-70E3-43C1-9FB3-91A265121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2770B-70E3-43C1-9FB3-91A2651215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EAEF5-CF41-4348-B8E9-41542370AC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02" indent="-3020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157" indent="-24163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420" indent="-24163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684" indent="-24163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7947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210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473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7736" indent="-24163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E52DC-52A1-447C-A8CB-CF1A1DB0AC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err="1" smtClean="0"/>
              <a:t>Pageasdfasdf</a:t>
            </a:r>
            <a:r>
              <a:rPr lang="en-US" altLang="zh-CN" dirty="0" smtClean="0"/>
              <a:t> </a:t>
            </a:r>
            <a:fld id="{522A2C48-B569-4DB1-BB6A-13A7FD7F8346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/77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63C1279C-2AEC-4125-99DF-6AB378CFE8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2375" y="730250"/>
            <a:ext cx="1828800" cy="5365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5975" y="730250"/>
            <a:ext cx="5334000" cy="5365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49E7F4FC-DBF0-46D3-A553-64AFD1EC91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en/thumb/0/0c/MIT_logo.svg/350px-MIT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7800"/>
            <a:ext cx="609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people.csail.mit.edu/brooks/all%20images/images/csail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324600"/>
            <a:ext cx="496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00869"/>
            <a:ext cx="7107237" cy="1239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8AD0-160A-4777-8390-4CCBAAA9958F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dirty="0" smtClean="0"/>
              <a:t>/77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96507CE2-C51A-4122-90FF-59550921DC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75" y="1981200"/>
            <a:ext cx="3533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2150" y="1981200"/>
            <a:ext cx="35353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AF249B7C-E9EA-4681-967D-F25F9F879D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A2F7D8D5-8671-4305-A7F8-EF478E11A4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D07DB035-442E-4011-9EF1-65655CD2E9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5D5BE282-1E01-4CBD-A1A3-7A415C864B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36A6A056-5717-4AE1-8048-DD72C8099D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FABBE129-1446-4C1C-8428-5CB3FB9B34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3938" y="730250"/>
            <a:ext cx="71072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1981200"/>
            <a:ext cx="722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1143000" y="5757863"/>
            <a:ext cx="685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Line 9"/>
          <p:cNvSpPr>
            <a:spLocks noChangeShapeType="1"/>
          </p:cNvSpPr>
          <p:nvPr/>
        </p:nvSpPr>
        <p:spPr bwMode="auto">
          <a:xfrm>
            <a:off x="1208088" y="2514600"/>
            <a:ext cx="6858000" cy="0"/>
          </a:xfrm>
          <a:prstGeom prst="line">
            <a:avLst/>
          </a:prstGeom>
          <a:noFill/>
          <a:ln w="635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12" descr="mitlogo_ppt.bmp                                                0009C8A7Macintosh HD                   ABA78158:"/>
          <p:cNvPicPr>
            <a:picLocks noChangeAspect="1" noChangeArrowheads="1"/>
          </p:cNvPicPr>
          <p:nvPr/>
        </p:nvPicPr>
        <p:blipFill>
          <a:blip r:embed="rId13" cstate="print"/>
          <a:srcRect l="18515"/>
          <a:stretch>
            <a:fillRect/>
          </a:stretch>
        </p:blipFill>
        <p:spPr bwMode="auto">
          <a:xfrm>
            <a:off x="1752600" y="5878513"/>
            <a:ext cx="2613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3675" y="6400800"/>
            <a:ext cx="261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Presentation Author, 2003</a:t>
            </a:r>
          </a:p>
          <a:p>
            <a:pPr>
              <a:defRPr/>
            </a:pPr>
            <a:r>
              <a:rPr lang="en-US" altLang="zh-CN"/>
              <a:t>Page </a:t>
            </a:r>
            <a:fld id="{C02476C9-F0A0-4394-B3CB-D9A4D31093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056" name="Group 14"/>
          <p:cNvGrpSpPr>
            <a:grpSpLocks/>
          </p:cNvGrpSpPr>
          <p:nvPr/>
        </p:nvGrpSpPr>
        <p:grpSpPr bwMode="auto">
          <a:xfrm>
            <a:off x="1155700" y="5867400"/>
            <a:ext cx="493713" cy="261938"/>
            <a:chOff x="728" y="3915"/>
            <a:chExt cx="311" cy="165"/>
          </a:xfrm>
        </p:grpSpPr>
        <p:sp>
          <p:nvSpPr>
            <p:cNvPr id="1033" name="Rectangle 15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1034" name="Rectangle 16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1035" name="Rectangle 17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1036" name="Rectangle 18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2" name="Rectangle 19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1038" name="Rectangle 20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  <p:sp>
          <p:nvSpPr>
            <p:cNvPr id="1039" name="Rectangle 21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C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0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pixhost.me/pictures/1854257" TargetMode="External"/><Relationship Id="rId18" Type="http://schemas.openxmlformats.org/officeDocument/2006/relationships/image" Target="../media/image18.jpeg"/><Relationship Id="rId3" Type="http://schemas.openxmlformats.org/officeDocument/2006/relationships/image" Target="../media/image7.jpeg"/><Relationship Id="rId21" Type="http://schemas.openxmlformats.org/officeDocument/2006/relationships/image" Target="../media/image21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ebookee.org/go/?u=http://www.imageporter.com/v62c9b591ic9/41sigtenvCL.jpg.html" TargetMode="External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hyperlink" Target="http://www.amazon.com/gp/product/0521802091?ie=UTF8&amp;tag=ebookdire-20&amp;link_code=as3&amp;camp=211189&amp;creative=373489&amp;creativeASIN=0521802091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www.amazon.com/gp/reader/0521194520/ref=sib_dp_pt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-SgZGp2mpwE/T_sBlDD9HiI/AAAAAAAACF4/JrRqH32CBGs/s1600/two_way_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8801"/>
            <a:ext cx="1777551" cy="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750" y="533400"/>
            <a:ext cx="7772400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Random Matrix Theory</a:t>
            </a:r>
            <a:br>
              <a:rPr lang="en-US" dirty="0" smtClean="0"/>
            </a:br>
            <a:r>
              <a:rPr lang="en-US" dirty="0" smtClean="0"/>
              <a:t>and Numerical Linear Algebra:</a:t>
            </a:r>
            <a:br>
              <a:rPr lang="en-US" dirty="0" smtClean="0"/>
            </a:br>
            <a:r>
              <a:rPr lang="en-US" dirty="0" smtClean="0"/>
              <a:t>A story of               communication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905000" y="2286000"/>
            <a:ext cx="5105400" cy="9906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 </a:t>
            </a:r>
            <a:endParaRPr lang="en-US" altLang="zh-CN" dirty="0" smtClean="0">
              <a:solidFill>
                <a:srgbClr val="993333"/>
              </a:solidFill>
              <a:ea typeface="宋体" charset="-122"/>
            </a:endParaRPr>
          </a:p>
        </p:txBody>
      </p:sp>
      <p:sp>
        <p:nvSpPr>
          <p:cNvPr id="12292" name="Subtitle 2"/>
          <p:cNvSpPr txBox="1">
            <a:spLocks/>
          </p:cNvSpPr>
          <p:nvPr/>
        </p:nvSpPr>
        <p:spPr bwMode="auto">
          <a:xfrm>
            <a:off x="2286000" y="259080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Alan Edelman</a:t>
            </a:r>
          </a:p>
          <a:p>
            <a:pPr algn="ctr" eaLnBrk="0" hangingPunct="0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Mathematics </a:t>
            </a:r>
          </a:p>
          <a:p>
            <a:pPr algn="ctr" eaLnBrk="0" hangingPunct="0">
              <a:buClr>
                <a:srgbClr val="993333"/>
              </a:buClr>
            </a:pPr>
            <a:r>
              <a:rPr lang="en-US" altLang="zh-CN" sz="2300">
                <a:solidFill>
                  <a:srgbClr val="993333"/>
                </a:solidFill>
                <a:latin typeface="Times New Roman" pitchFamily="18" charset="0"/>
              </a:rPr>
              <a:t>Computer Science &amp; AI Labs</a:t>
            </a:r>
          </a:p>
          <a:p>
            <a:pPr algn="ctr" eaLnBrk="0" hangingPunct="0">
              <a:lnSpc>
                <a:spcPts val="2700"/>
              </a:lnSpc>
              <a:spcAft>
                <a:spcPts val="1400"/>
              </a:spcAft>
              <a:buClr>
                <a:srgbClr val="993333"/>
              </a:buClr>
            </a:pPr>
            <a:endParaRPr lang="en-US" altLang="zh-CN" sz="2300">
              <a:solidFill>
                <a:srgbClr val="993333"/>
              </a:solidFill>
              <a:latin typeface="Times New Roman" pitchFamily="18" charset="0"/>
            </a:endParaRPr>
          </a:p>
        </p:txBody>
      </p:sp>
      <p:pic>
        <p:nvPicPr>
          <p:cNvPr id="12293" name="Picture 2" descr="http://people.csail.mit.edu/brooks/all%20images/images/csail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867400"/>
            <a:ext cx="946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3396301" y="4067175"/>
            <a:ext cx="19704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dirty="0" err="1" smtClean="0"/>
              <a:t>ILAS</a:t>
            </a:r>
            <a:r>
              <a:rPr lang="en-US" altLang="zh-CN" dirty="0" smtClean="0"/>
              <a:t> Meeting</a:t>
            </a:r>
          </a:p>
          <a:p>
            <a:pPr algn="ctr" eaLnBrk="0" hangingPunct="0"/>
            <a:r>
              <a:rPr lang="en-US" altLang="zh-CN" dirty="0" smtClean="0"/>
              <a:t>June 3, 2013</a:t>
            </a:r>
          </a:p>
          <a:p>
            <a:pPr algn="ctr" eaLnBrk="0" hangingPunct="0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197"/>
            <a:ext cx="7107237" cy="1239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Histogram without </a:t>
            </a:r>
            <a:r>
              <a:rPr lang="en-US" dirty="0" err="1" smtClean="0"/>
              <a:t>Histogramming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Sturm Sequences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Count #</a:t>
            </a:r>
            <a:r>
              <a:rPr lang="en-US" dirty="0" err="1" smtClean="0"/>
              <a:t>eigs</a:t>
            </a:r>
            <a:r>
              <a:rPr lang="en-US" dirty="0" smtClean="0"/>
              <a:t> &lt; s: Count sign changes in 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Det</a:t>
            </a:r>
            <a:r>
              <a:rPr lang="en-US" dirty="0" smtClean="0"/>
              <a:t>( </a:t>
            </a:r>
            <a:r>
              <a:rPr lang="en-US" dirty="0" smtClean="0">
                <a:solidFill>
                  <a:srgbClr val="FF0000"/>
                </a:solidFill>
              </a:rPr>
              <a:t>(A-s*I)[1:k,1:k] 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Count #</a:t>
            </a:r>
            <a:r>
              <a:rPr lang="en-US" dirty="0" err="1" smtClean="0"/>
              <a:t>eigs</a:t>
            </a:r>
            <a:r>
              <a:rPr lang="en-US" dirty="0" smtClean="0"/>
              <a:t> in [</a:t>
            </a:r>
            <a:r>
              <a:rPr lang="en-US" dirty="0" err="1" smtClean="0"/>
              <a:t>x,x+h</a:t>
            </a:r>
            <a:r>
              <a:rPr lang="en-US" dirty="0" smtClean="0"/>
              <a:t>]:</a:t>
            </a:r>
          </a:p>
          <a:p>
            <a:pPr marL="0" indent="0" eaLnBrk="1" hangingPunct="1">
              <a:buNone/>
            </a:pPr>
            <a:r>
              <a:rPr lang="en-US" dirty="0" smtClean="0"/>
              <a:t>    Take difference in number of sign changes at </a:t>
            </a:r>
            <a:r>
              <a:rPr lang="en-US" dirty="0" err="1" smtClean="0"/>
              <a:t>x+h</a:t>
            </a:r>
            <a:r>
              <a:rPr lang="en-US" dirty="0" smtClean="0"/>
              <a:t> and x</a:t>
            </a:r>
          </a:p>
          <a:p>
            <a:pPr eaLnBrk="1" hangingPunct="1"/>
            <a:r>
              <a:rPr lang="en-US" dirty="0" smtClean="0"/>
              <a:t>Speed comparison vs. naïve way</a:t>
            </a:r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  <a:p>
            <a:pPr lvl="2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533400" y="6172200"/>
            <a:ext cx="6188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Mentioned in </a:t>
            </a:r>
            <a:r>
              <a:rPr lang="en-US" dirty="0" err="1">
                <a:latin typeface="Calibri" pitchFamily="34" charset="0"/>
              </a:rPr>
              <a:t>Dumitriu</a:t>
            </a:r>
            <a:r>
              <a:rPr lang="en-US" dirty="0">
                <a:latin typeface="Calibri" pitchFamily="34" charset="0"/>
              </a:rPr>
              <a:t> and E 2006,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Used </a:t>
            </a:r>
            <a:r>
              <a:rPr lang="en-US" dirty="0">
                <a:latin typeface="Calibri" pitchFamily="34" charset="0"/>
              </a:rPr>
              <a:t>theoretically in Albrecht, Chan, and E 2008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 l="28999" t="9332" r="28999" b="53333"/>
          <a:stretch>
            <a:fillRect/>
          </a:stretch>
        </p:blipFill>
        <p:spPr bwMode="auto">
          <a:xfrm>
            <a:off x="304800" y="3733800"/>
            <a:ext cx="33909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 l="28999" t="46666" r="28999" b="17999"/>
          <a:stretch>
            <a:fillRect/>
          </a:stretch>
        </p:blipFill>
        <p:spPr bwMode="auto">
          <a:xfrm>
            <a:off x="4234543" y="3662362"/>
            <a:ext cx="3810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0291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990600"/>
            <a:ext cx="3200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good computational trick is a good theoretical trick!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print"/>
          <a:srcRect l="6500" t="17332" r="3500" b="25333"/>
          <a:stretch>
            <a:fillRect/>
          </a:stretch>
        </p:blipFill>
        <p:spPr bwMode="auto">
          <a:xfrm>
            <a:off x="0" y="304800"/>
            <a:ext cx="6019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print"/>
          <a:srcRect l="6500" t="24001" r="3999" b="26666"/>
          <a:stretch>
            <a:fillRect/>
          </a:stretch>
        </p:blipFill>
        <p:spPr bwMode="auto">
          <a:xfrm>
            <a:off x="0" y="3124200"/>
            <a:ext cx="9031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 rot="1435907">
            <a:off x="1404347" y="1974598"/>
            <a:ext cx="47975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Finite Semi-Circle Laws for Any Beta!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435907">
            <a:off x="2437270" y="4723512"/>
            <a:ext cx="50053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Finite Tracy-</a:t>
            </a:r>
            <a:r>
              <a:rPr lang="en-US" dirty="0" err="1">
                <a:latin typeface="Calibri" pitchFamily="34" charset="0"/>
              </a:rPr>
              <a:t>Widom</a:t>
            </a:r>
            <a:r>
              <a:rPr lang="en-US" dirty="0">
                <a:latin typeface="Calibri" pitchFamily="34" charset="0"/>
              </a:rPr>
              <a:t> Laws for Any Beta!</a:t>
            </a:r>
          </a:p>
        </p:txBody>
      </p:sp>
    </p:spTree>
    <p:extLst>
      <p:ext uri="{BB962C8B-B14F-4D97-AF65-F5344CB8AC3E}">
        <p14:creationId xmlns:p14="http://schemas.microsoft.com/office/powerpoint/2010/main" val="9465366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07237" cy="1239838"/>
          </a:xfrm>
        </p:spPr>
        <p:txBody>
          <a:bodyPr/>
          <a:lstStyle/>
          <a:p>
            <a:r>
              <a:rPr lang="en-US" dirty="0" smtClean="0"/>
              <a:t>Efficient Tracy </a:t>
            </a:r>
            <a:r>
              <a:rPr lang="en-US" dirty="0" err="1" smtClean="0"/>
              <a:t>Widom</a:t>
            </a:r>
            <a:r>
              <a:rPr lang="en-US" dirty="0" smtClean="0"/>
              <a:t> Simulation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0525" y="10668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Naïve Way:</a:t>
            </a:r>
          </a:p>
          <a:p>
            <a:pPr marL="230188" indent="-230188">
              <a:lnSpc>
                <a:spcPts val="2700"/>
              </a:lnSpc>
              <a:spcAft>
                <a:spcPts val="1400"/>
              </a:spcAft>
              <a:buClr>
                <a:srgbClr val="993333"/>
              </a:buClr>
            </a:pPr>
            <a:r>
              <a:rPr lang="en-US" sz="2000" kern="0" dirty="0" smtClean="0"/>
              <a:t>	A=</a:t>
            </a:r>
            <a:r>
              <a:rPr lang="en-US" sz="2000" kern="0" dirty="0" err="1" smtClean="0"/>
              <a:t>randn</a:t>
            </a:r>
            <a:r>
              <a:rPr lang="en-US" sz="2000" kern="0" dirty="0" smtClean="0"/>
              <a:t>(n); S=(A+A’)/</a:t>
            </a:r>
            <a:r>
              <a:rPr lang="en-US" sz="2000" kern="0" dirty="0" err="1" smtClean="0"/>
              <a:t>sqrt</a:t>
            </a:r>
            <a:r>
              <a:rPr lang="en-US" sz="2000" kern="0" dirty="0" smtClean="0"/>
              <a:t>(2*n);max(</a:t>
            </a:r>
            <a:r>
              <a:rPr lang="en-US" sz="2000" kern="0" dirty="0" err="1" smtClean="0"/>
              <a:t>eig</a:t>
            </a:r>
            <a:r>
              <a:rPr lang="en-US" sz="2000" kern="0" dirty="0" smtClean="0"/>
              <a:t>(S))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Better Way:</a:t>
            </a: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Only create the 10n</a:t>
            </a:r>
            <a:r>
              <a:rPr lang="en-US" sz="2300" kern="0" baseline="30000" dirty="0" smtClean="0">
                <a:latin typeface="+mn-lt"/>
                <a:ea typeface="+mn-ea"/>
              </a:rPr>
              <a:t>1/3</a:t>
            </a:r>
            <a:r>
              <a:rPr lang="en-US" sz="2300" kern="0" dirty="0" smtClean="0">
                <a:latin typeface="+mn-lt"/>
                <a:ea typeface="+mn-ea"/>
              </a:rPr>
              <a:t> initial segment of the diagonal and off-diagonal as the “Airy” function tells us that the max </a:t>
            </a:r>
            <a:r>
              <a:rPr lang="en-US" sz="2300" kern="0" dirty="0" err="1" smtClean="0">
                <a:latin typeface="+mn-lt"/>
                <a:ea typeface="+mn-ea"/>
              </a:rPr>
              <a:t>eig</a:t>
            </a:r>
            <a:r>
              <a:rPr lang="en-US" sz="2300" kern="0" dirty="0" smtClean="0">
                <a:latin typeface="+mn-lt"/>
                <a:ea typeface="+mn-ea"/>
              </a:rPr>
              <a:t> hardly depends on the rest</a:t>
            </a: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r>
              <a:rPr lang="en-US" sz="2300" kern="0" dirty="0" smtClean="0">
                <a:latin typeface="+mn-lt"/>
                <a:ea typeface="+mn-ea"/>
              </a:rPr>
              <a:t>Lead to the notion of the stochastic operator limit </a:t>
            </a: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endParaRPr lang="en-US" sz="2300" kern="0" dirty="0" smtClean="0">
              <a:latin typeface="+mn-lt"/>
              <a:ea typeface="+mn-ea"/>
            </a:endParaRPr>
          </a:p>
          <a:p>
            <a:pPr marL="230188" marR="0" lvl="0" indent="-230188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rgbClr val="993333"/>
              </a:buClr>
              <a:buSzTx/>
              <a:buFontTx/>
              <a:buChar char="•"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600" kern="0" dirty="0" smtClean="0"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kern="0" dirty="0" smtClean="0">
                <a:latin typeface="+mn-lt"/>
              </a:rPr>
              <a:t>		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19501" t="28835" r="3500" b="32942"/>
          <a:stretch>
            <a:fillRect/>
          </a:stretch>
        </p:blipFill>
        <p:spPr bwMode="auto">
          <a:xfrm>
            <a:off x="2362200" y="2057400"/>
            <a:ext cx="5181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07237" cy="1239838"/>
          </a:xfrm>
        </p:spPr>
        <p:txBody>
          <a:bodyPr/>
          <a:lstStyle/>
          <a:p>
            <a:r>
              <a:rPr lang="en-US" dirty="0" smtClean="0"/>
              <a:t>Google Translate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6665" r="4030" b="35918"/>
          <a:stretch/>
        </p:blipFill>
        <p:spPr bwMode="auto">
          <a:xfrm>
            <a:off x="723331" y="2286000"/>
            <a:ext cx="8182544" cy="32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913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107237" cy="1239838"/>
          </a:xfrm>
        </p:spPr>
        <p:txBody>
          <a:bodyPr/>
          <a:lstStyle/>
          <a:p>
            <a:r>
              <a:rPr lang="en-US" dirty="0" smtClean="0"/>
              <a:t>Google Translate (in my dreams)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6665" r="4030" b="35918"/>
          <a:stretch/>
        </p:blipFill>
        <p:spPr bwMode="auto">
          <a:xfrm>
            <a:off x="723331" y="2286000"/>
            <a:ext cx="8182544" cy="32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70" y="3858690"/>
            <a:ext cx="3124200" cy="11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2426"/>
            <a:ext cx="2962133" cy="12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" y="3429001"/>
            <a:ext cx="762000" cy="23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3"/>
          <a:stretch/>
        </p:blipFill>
        <p:spPr bwMode="auto">
          <a:xfrm>
            <a:off x="5562600" y="3480945"/>
            <a:ext cx="1781175" cy="273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797" y="4385846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-1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20337" y="5943600"/>
            <a:ext cx="525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Lost In Translation:  </a:t>
            </a:r>
            <a:r>
              <a:rPr lang="en-US" dirty="0" err="1" smtClean="0"/>
              <a:t>eigs</a:t>
            </a:r>
            <a:r>
              <a:rPr lang="en-US" dirty="0" smtClean="0"/>
              <a:t> = </a:t>
            </a:r>
            <a:r>
              <a:rPr lang="en-US" dirty="0" err="1" smtClean="0"/>
              <a:t>svd’s</a:t>
            </a:r>
            <a:r>
              <a:rPr lang="en-US" dirty="0" smtClean="0"/>
              <a:t> squared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273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707"/>
            <a:ext cx="7107237" cy="1239838"/>
          </a:xfrm>
        </p:spPr>
        <p:txBody>
          <a:bodyPr/>
          <a:lstStyle/>
          <a:p>
            <a:r>
              <a:rPr lang="en-US" dirty="0" smtClean="0"/>
              <a:t>The Jacobi Random Matrix Ensemble (Constantine 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275"/>
            <a:ext cx="7221538" cy="4114800"/>
          </a:xfrm>
        </p:spPr>
        <p:txBody>
          <a:bodyPr/>
          <a:lstStyle/>
          <a:p>
            <a:r>
              <a:rPr lang="en-US" dirty="0" smtClean="0"/>
              <a:t>Suppose A and B  are </a:t>
            </a:r>
            <a:r>
              <a:rPr lang="en-US" dirty="0" err="1" smtClean="0"/>
              <a:t>randn</a:t>
            </a:r>
            <a:r>
              <a:rPr lang="en-US" dirty="0" smtClean="0"/>
              <a:t>(m1,n)  and </a:t>
            </a:r>
            <a:r>
              <a:rPr lang="en-US" dirty="0" err="1" smtClean="0"/>
              <a:t>randn</a:t>
            </a:r>
            <a:r>
              <a:rPr lang="en-US" dirty="0" smtClean="0"/>
              <a:t>(m2,n)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iid</a:t>
            </a:r>
            <a:r>
              <a:rPr lang="en-US" dirty="0" smtClean="0"/>
              <a:t> standard </a:t>
            </a:r>
            <a:r>
              <a:rPr lang="en-US" dirty="0" err="1" smtClean="0"/>
              <a:t>normals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eigenvalues of</a:t>
            </a:r>
          </a:p>
          <a:p>
            <a:endParaRPr lang="en-US" dirty="0"/>
          </a:p>
          <a:p>
            <a:r>
              <a:rPr lang="en-US" dirty="0" smtClean="0"/>
              <a:t>or in symmetric form </a:t>
            </a:r>
          </a:p>
          <a:p>
            <a:endParaRPr lang="en-US" dirty="0"/>
          </a:p>
          <a:p>
            <a:r>
              <a:rPr lang="en-US" dirty="0" smtClean="0"/>
              <a:t>has joint density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/>
          <a:stretch/>
        </p:blipFill>
        <p:spPr bwMode="auto">
          <a:xfrm>
            <a:off x="1417092" y="3962400"/>
            <a:ext cx="6352115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25" y="3017569"/>
            <a:ext cx="2846915" cy="47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2"/>
          <a:stretch/>
        </p:blipFill>
        <p:spPr bwMode="auto">
          <a:xfrm>
            <a:off x="945075" y="4953000"/>
            <a:ext cx="7296150" cy="11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6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107237" cy="1239838"/>
          </a:xfrm>
        </p:spPr>
        <p:txBody>
          <a:bodyPr/>
          <a:lstStyle/>
          <a:p>
            <a:r>
              <a:rPr lang="en-US" dirty="0" smtClean="0"/>
              <a:t>The Jacobi Ensemble Geometrically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09455"/>
            <a:ext cx="7316756" cy="3369859"/>
          </a:xfrm>
        </p:spPr>
      </p:pic>
      <p:sp>
        <p:nvSpPr>
          <p:cNvPr id="8" name="TextBox 7"/>
          <p:cNvSpPr txBox="1"/>
          <p:nvPr/>
        </p:nvSpPr>
        <p:spPr>
          <a:xfrm>
            <a:off x="381000" y="1371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Take random n-</a:t>
            </a:r>
            <a:r>
              <a:rPr lang="en-US" dirty="0" err="1" smtClean="0"/>
              <a:t>hyperplane</a:t>
            </a:r>
            <a:r>
              <a:rPr lang="en-US" dirty="0" smtClean="0"/>
              <a:t> in </a:t>
            </a:r>
            <a:r>
              <a:rPr lang="en-US" dirty="0" err="1" smtClean="0"/>
              <a:t>R</a:t>
            </a:r>
            <a:r>
              <a:rPr lang="en-US" baseline="30000" dirty="0" err="1" smtClean="0"/>
              <a:t>m</a:t>
            </a:r>
            <a:r>
              <a:rPr lang="en-US" dirty="0"/>
              <a:t> </a:t>
            </a:r>
            <a:r>
              <a:rPr lang="en-US" dirty="0" smtClean="0"/>
              <a:t>(m&gt;n) (uniformly)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Take reference </a:t>
            </a:r>
            <a:r>
              <a:rPr lang="en-US" dirty="0" err="1" smtClean="0"/>
              <a:t>hyperplane</a:t>
            </a:r>
            <a:r>
              <a:rPr lang="en-US" dirty="0" smtClean="0"/>
              <a:t> (any dimension)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Orthogonal projection of the </a:t>
            </a:r>
            <a:r>
              <a:rPr lang="en-US" dirty="0" smtClean="0">
                <a:solidFill>
                  <a:srgbClr val="FF0000"/>
                </a:solidFill>
              </a:rPr>
              <a:t>unit ball </a:t>
            </a:r>
            <a:r>
              <a:rPr lang="en-US" dirty="0" smtClean="0"/>
              <a:t>in the random </a:t>
            </a:r>
            <a:r>
              <a:rPr lang="en-US" dirty="0" err="1" smtClean="0"/>
              <a:t>hyperplane</a:t>
            </a:r>
            <a:r>
              <a:rPr lang="en-US" dirty="0" smtClean="0"/>
              <a:t> onto the reference </a:t>
            </a:r>
            <a:r>
              <a:rPr lang="en-US" dirty="0" err="1" smtClean="0"/>
              <a:t>hyperplane</a:t>
            </a:r>
            <a:r>
              <a:rPr lang="en-US" dirty="0" smtClean="0"/>
              <a:t> is an </a:t>
            </a:r>
            <a:r>
              <a:rPr lang="en-US" dirty="0" smtClean="0">
                <a:solidFill>
                  <a:srgbClr val="FF0000"/>
                </a:solidFill>
              </a:rPr>
              <a:t>ellipsoid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Semi-axes lengths are Jacobi cosines: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/>
          <a:stretch/>
        </p:blipFill>
        <p:spPr bwMode="auto">
          <a:xfrm>
            <a:off x="5437280" y="2954868"/>
            <a:ext cx="2181225" cy="3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39140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10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107237" cy="123983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060" y="1346105"/>
            <a:ext cx="3232333" cy="4114800"/>
          </a:xfrm>
        </p:spPr>
        <p:txBody>
          <a:bodyPr/>
          <a:lstStyle/>
          <a:p>
            <a:r>
              <a:rPr lang="en-US" dirty="0" smtClean="0"/>
              <a:t>Usual Presentation</a:t>
            </a:r>
          </a:p>
          <a:p>
            <a:r>
              <a:rPr lang="en-US" dirty="0" smtClean="0"/>
              <a:t>Underlying Geometry </a:t>
            </a:r>
          </a:p>
          <a:p>
            <a:r>
              <a:rPr lang="en-US" dirty="0" smtClean="0"/>
              <a:t>Take </a:t>
            </a:r>
            <a:r>
              <a:rPr lang="en-US" dirty="0" err="1" smtClean="0"/>
              <a:t>hyperplane</a:t>
            </a:r>
            <a:r>
              <a:rPr lang="en-US" dirty="0" smtClean="0"/>
              <a:t> spanned by [     ]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None/>
            </a:pPr>
            <a:r>
              <a:rPr lang="en-US" dirty="0" smtClean="0"/>
              <a:t>X=span( 1</a:t>
            </a:r>
            <a:r>
              <a:rPr lang="en-US" baseline="30000" dirty="0" smtClean="0"/>
              <a:t>st</a:t>
            </a:r>
            <a:r>
              <a:rPr lang="en-US" dirty="0" smtClean="0"/>
              <a:t> m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     columns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Y=span(last m</a:t>
            </a:r>
            <a:r>
              <a:rPr lang="en-US" baseline="-25000" dirty="0" smtClean="0"/>
              <a:t>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         columns 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304800"/>
            <a:ext cx="250507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1458" y="2743200"/>
            <a:ext cx="332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</a:p>
          <a:p>
            <a:r>
              <a:rPr lang="en-US" sz="1600" dirty="0"/>
              <a:t>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67" y="2590800"/>
            <a:ext cx="6117697" cy="38454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Connector 7"/>
          <p:cNvCxnSpPr>
            <a:endCxn id="6" idx="2"/>
          </p:cNvCxnSpPr>
          <p:nvPr/>
        </p:nvCxnSpPr>
        <p:spPr bwMode="auto">
          <a:xfrm>
            <a:off x="5846315" y="3424833"/>
            <a:ext cx="1" cy="3011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00800" y="647610"/>
            <a:ext cx="14237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A: m</a:t>
            </a:r>
            <a:r>
              <a:rPr lang="en-US" baseline="-25000" dirty="0" smtClean="0"/>
              <a:t>1 </a:t>
            </a:r>
            <a:r>
              <a:rPr lang="en-US" dirty="0" smtClean="0"/>
              <a:t>x n </a:t>
            </a:r>
          </a:p>
          <a:p>
            <a:r>
              <a:rPr lang="en-US" dirty="0" smtClean="0"/>
              <a:t>B: m</a:t>
            </a:r>
            <a:r>
              <a:rPr lang="en-US" baseline="-25000" dirty="0" smtClean="0"/>
              <a:t>2 </a:t>
            </a:r>
            <a:r>
              <a:rPr lang="en-US" dirty="0" smtClean="0"/>
              <a:t>x n</a:t>
            </a:r>
            <a:endParaRPr lang="en-US" dirty="0"/>
          </a:p>
          <a:p>
            <a:r>
              <a:rPr lang="en-US" dirty="0" smtClean="0"/>
              <a:t>[  ]: m x 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25858" y="1320225"/>
            <a:ext cx="332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</a:p>
          <a:p>
            <a:r>
              <a:rPr lang="en-US" sz="1600" dirty="0"/>
              <a:t>B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98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07237" cy="1239838"/>
          </a:xfrm>
        </p:spPr>
        <p:txBody>
          <a:bodyPr/>
          <a:lstStyle/>
          <a:p>
            <a:r>
              <a:rPr lang="en-US" dirty="0" err="1" smtClean="0"/>
              <a:t>GSVD</a:t>
            </a:r>
            <a:r>
              <a:rPr lang="en-US" dirty="0" smtClean="0"/>
              <a:t> Mathematics (</a:t>
            </a:r>
            <a:r>
              <a:rPr lang="en-US" dirty="0" err="1" smtClean="0"/>
              <a:t>Cosine,Sine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21538" cy="4114800"/>
          </a:xfrm>
        </p:spPr>
        <p:txBody>
          <a:bodyPr/>
          <a:lstStyle/>
          <a:p>
            <a:r>
              <a:rPr lang="en-US" dirty="0" smtClean="0"/>
              <a:t>Thus any </a:t>
            </a:r>
            <a:r>
              <a:rPr lang="en-US" dirty="0" err="1" smtClean="0"/>
              <a:t>hyperplane</a:t>
            </a:r>
            <a:r>
              <a:rPr lang="en-US" dirty="0" smtClean="0"/>
              <a:t> is the span of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 smtClean="0"/>
              <a:t>U’U</a:t>
            </a:r>
            <a:r>
              <a:rPr lang="en-US" dirty="0" smtClean="0"/>
              <a:t>=</a:t>
            </a:r>
            <a:r>
              <a:rPr lang="en-US" dirty="0" err="1" smtClean="0"/>
              <a:t>V’V</a:t>
            </a:r>
            <a:r>
              <a:rPr lang="en-US" dirty="0" smtClean="0"/>
              <a:t>=I and C</a:t>
            </a:r>
            <a:r>
              <a:rPr lang="en-US" baseline="30000" dirty="0" smtClean="0"/>
              <a:t>2</a:t>
            </a:r>
            <a:r>
              <a:rPr lang="en-US" dirty="0" smtClean="0"/>
              <a:t>+S</a:t>
            </a:r>
            <a:r>
              <a:rPr lang="en-US" baseline="30000" dirty="0" smtClean="0"/>
              <a:t>2</a:t>
            </a:r>
            <a:r>
              <a:rPr lang="en-US" dirty="0" smtClean="0"/>
              <a:t>=I (diagonal)</a:t>
            </a:r>
          </a:p>
          <a:p>
            <a:r>
              <a:rPr lang="en-US" dirty="0" smtClean="0"/>
              <a:t>One can directly verify by taking </a:t>
            </a:r>
            <a:r>
              <a:rPr lang="en-US" dirty="0" err="1" smtClean="0"/>
              <a:t>Jacobians</a:t>
            </a:r>
            <a:r>
              <a:rPr lang="en-US" dirty="0" smtClean="0"/>
              <a:t> projecting out the </a:t>
            </a:r>
            <a:r>
              <a:rPr lang="en-US" dirty="0" err="1" smtClean="0"/>
              <a:t>W’dW</a:t>
            </a:r>
            <a:r>
              <a:rPr lang="en-US" dirty="0" smtClean="0"/>
              <a:t> directions that we do not care about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further understand C</a:t>
            </a:r>
            <a:r>
              <a:rPr lang="en-US" baseline="-25000" dirty="0" smtClean="0"/>
              <a:t>J </a:t>
            </a:r>
            <a:r>
              <a:rPr lang="en-US" dirty="0" smtClean="0"/>
              <a:t>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D78AD0-160A-4777-8390-4CCBAAA9958F}" type="slidenum">
              <a:rPr lang="en-US" altLang="zh-CN" smtClean="0"/>
              <a:pPr>
                <a:defRPr/>
              </a:pPr>
              <a:t>18</a:t>
            </a:fld>
            <a:r>
              <a:rPr lang="en-US" altLang="zh-CN" smtClean="0"/>
              <a:t>/77</a:t>
            </a:r>
            <a:endParaRPr lang="en-US" altLang="zh-C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905000"/>
            <a:ext cx="19907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2"/>
          <a:stretch/>
        </p:blipFill>
        <p:spPr bwMode="auto">
          <a:xfrm>
            <a:off x="533400" y="4267200"/>
            <a:ext cx="7296150" cy="110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1"/>
          <a:stretch/>
        </p:blipFill>
        <p:spPr bwMode="auto">
          <a:xfrm>
            <a:off x="4333875" y="5752105"/>
            <a:ext cx="3819525" cy="8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308850" y="655320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23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07237" cy="1239838"/>
          </a:xfrm>
        </p:spPr>
        <p:txBody>
          <a:bodyPr/>
          <a:lstStyle/>
          <a:p>
            <a:r>
              <a:rPr lang="en-US" dirty="0" smtClean="0"/>
              <a:t>Circular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random complex unitary matrix has eigenvalues distributed on the unit circle with density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is </a:t>
            </a:r>
            <a:r>
              <a:rPr lang="en-US" dirty="0" err="1" smtClean="0"/>
              <a:t>desriable</a:t>
            </a:r>
            <a:r>
              <a:rPr lang="en-US" dirty="0" smtClean="0"/>
              <a:t> to construct random matrices that we can compute with for general beta: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3"/>
          <a:stretch/>
        </p:blipFill>
        <p:spPr bwMode="auto">
          <a:xfrm>
            <a:off x="1752600" y="2811440"/>
            <a:ext cx="3571875" cy="85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63" r="57652" b="11463"/>
          <a:stretch/>
        </p:blipFill>
        <p:spPr bwMode="auto">
          <a:xfrm>
            <a:off x="1447800" y="4540155"/>
            <a:ext cx="237584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3"/>
          <a:stretch/>
        </p:blipFill>
        <p:spPr bwMode="auto">
          <a:xfrm>
            <a:off x="1447800" y="5524500"/>
            <a:ext cx="250422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0642" y="5333999"/>
            <a:ext cx="40350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Killip</a:t>
            </a:r>
            <a:r>
              <a:rPr lang="en-US" dirty="0" smtClean="0"/>
              <a:t> and </a:t>
            </a:r>
            <a:r>
              <a:rPr lang="en-US" dirty="0" err="1" smtClean="0"/>
              <a:t>Nenciu</a:t>
            </a:r>
            <a:r>
              <a:rPr lang="en-US" dirty="0" smtClean="0"/>
              <a:t> 2004</a:t>
            </a:r>
          </a:p>
          <a:p>
            <a:r>
              <a:rPr lang="en-US" dirty="0" smtClean="0"/>
              <a:t>product of </a:t>
            </a:r>
            <a:r>
              <a:rPr lang="en-US" dirty="0" err="1" smtClean="0"/>
              <a:t>tridiagonal</a:t>
            </a:r>
            <a:r>
              <a:rPr lang="en-US" dirty="0" smtClean="0"/>
              <a:t> solution)</a:t>
            </a:r>
          </a:p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57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 l="50810" t="19690" r="27414" b="36554"/>
          <a:stretch>
            <a:fillRect/>
          </a:stretch>
        </p:blipFill>
        <p:spPr bwMode="auto">
          <a:xfrm>
            <a:off x="152400" y="381000"/>
            <a:ext cx="3962400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 l="6154" t="19620" r="47131" b="32385"/>
          <a:stretch>
            <a:fillRect/>
          </a:stretch>
        </p:blipFill>
        <p:spPr bwMode="auto">
          <a:xfrm>
            <a:off x="4187825" y="533400"/>
            <a:ext cx="507682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87813" y="2971800"/>
            <a:ext cx="464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107237" cy="1239838"/>
          </a:xfrm>
        </p:spPr>
        <p:txBody>
          <a:bodyPr/>
          <a:lstStyle/>
          <a:p>
            <a:r>
              <a:rPr lang="en-US" dirty="0" smtClean="0"/>
              <a:t>Numerical linear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114800"/>
          </a:xfrm>
        </p:spPr>
        <p:txBody>
          <a:bodyPr/>
          <a:lstStyle/>
          <a:p>
            <a:r>
              <a:rPr lang="en-US" dirty="0" err="1" smtClean="0"/>
              <a:t>Ammar</a:t>
            </a:r>
            <a:r>
              <a:rPr lang="en-US" dirty="0" smtClean="0"/>
              <a:t>, </a:t>
            </a:r>
            <a:r>
              <a:rPr lang="en-US" dirty="0" err="1" smtClean="0"/>
              <a:t>Gragg</a:t>
            </a:r>
            <a:r>
              <a:rPr lang="en-US" dirty="0" smtClean="0"/>
              <a:t>, </a:t>
            </a:r>
            <a:r>
              <a:rPr lang="en-US" dirty="0" err="1" smtClean="0"/>
              <a:t>Reichel</a:t>
            </a:r>
            <a:r>
              <a:rPr lang="en-US" dirty="0" smtClean="0"/>
              <a:t> (1991) </a:t>
            </a:r>
            <a:r>
              <a:rPr lang="en-US" dirty="0" err="1" smtClean="0"/>
              <a:t>Hessenberg</a:t>
            </a:r>
            <a:r>
              <a:rPr lang="en-US" dirty="0" smtClean="0"/>
              <a:t> Unitary Matrices</a:t>
            </a:r>
          </a:p>
          <a:p>
            <a:pPr marL="0" indent="0">
              <a:buNone/>
            </a:pPr>
            <a:r>
              <a:rPr lang="en-US" dirty="0" err="1" smtClean="0"/>
              <a:t>G</a:t>
            </a:r>
            <a:r>
              <a:rPr lang="en-US" baseline="-25000" dirty="0" err="1" smtClean="0"/>
              <a:t>j</a:t>
            </a:r>
            <a:r>
              <a:rPr lang="en-US" dirty="0" smtClean="0"/>
              <a:t> =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Recalled in Forrester and Rains (2005) </a:t>
            </a:r>
          </a:p>
          <a:p>
            <a:r>
              <a:rPr lang="en-US" dirty="0" smtClean="0"/>
              <a:t>Converts </a:t>
            </a:r>
            <a:r>
              <a:rPr lang="en-US" dirty="0" err="1" smtClean="0"/>
              <a:t>Killip</a:t>
            </a:r>
            <a:r>
              <a:rPr lang="en-US" dirty="0" smtClean="0"/>
              <a:t> and </a:t>
            </a:r>
            <a:r>
              <a:rPr lang="en-US" dirty="0" err="1" smtClean="0"/>
              <a:t>Nenciu</a:t>
            </a:r>
            <a:r>
              <a:rPr lang="en-US" dirty="0" smtClean="0"/>
              <a:t> to </a:t>
            </a:r>
            <a:r>
              <a:rPr lang="en-US" dirty="0" err="1" smtClean="0"/>
              <a:t>AmmarGraggReichel</a:t>
            </a:r>
            <a:r>
              <a:rPr lang="en-US" dirty="0" smtClean="0"/>
              <a:t> format</a:t>
            </a:r>
          </a:p>
          <a:p>
            <a:r>
              <a:rPr lang="en-US" dirty="0" smtClean="0"/>
              <a:t>Classical orthogonal polynomials on unit circle!</a:t>
            </a:r>
          </a:p>
          <a:p>
            <a:r>
              <a:rPr lang="en-US" dirty="0" smtClean="0"/>
              <a:t>Story relates to CMV matrices</a:t>
            </a:r>
          </a:p>
          <a:p>
            <a:r>
              <a:rPr lang="en-US" dirty="0" err="1" smtClean="0"/>
              <a:t>Verblunsky</a:t>
            </a:r>
            <a:r>
              <a:rPr lang="en-US" dirty="0" smtClean="0"/>
              <a:t> Coefficients = </a:t>
            </a:r>
            <a:r>
              <a:rPr lang="en-US" dirty="0" err="1" smtClean="0"/>
              <a:t>Schur</a:t>
            </a:r>
            <a:r>
              <a:rPr lang="en-US" dirty="0" smtClean="0"/>
              <a:t> Parameters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1" t="55265" r="35708" b="22367"/>
          <a:stretch/>
        </p:blipFill>
        <p:spPr bwMode="auto">
          <a:xfrm>
            <a:off x="1066800" y="2125637"/>
            <a:ext cx="1160060" cy="7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t="9483" r="77852" b="81033"/>
          <a:stretch/>
        </p:blipFill>
        <p:spPr bwMode="auto">
          <a:xfrm>
            <a:off x="2743200" y="2123379"/>
            <a:ext cx="2667000" cy="5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85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" y="-152400"/>
            <a:ext cx="9144000" cy="1239838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336" y="3733800"/>
            <a:ext cx="90678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Needed facts</a:t>
            </a:r>
          </a:p>
          <a:p>
            <a:pPr marL="457200" indent="-457200">
              <a:buAutoNum type="arabicParenR"/>
            </a:pPr>
            <a:r>
              <a:rPr lang="en-US" dirty="0" err="1" smtClean="0"/>
              <a:t>AmmarGraggReichel</a:t>
            </a:r>
            <a:r>
              <a:rPr lang="en-US" dirty="0" smtClean="0"/>
              <a:t> format</a:t>
            </a:r>
          </a:p>
          <a:p>
            <a:pPr marL="457200" indent="-457200">
              <a:buAutoNum type="arabicParenR"/>
            </a:pPr>
            <a:r>
              <a:rPr lang="en-US" dirty="0" smtClean="0"/>
              <a:t>Generating the variables requires some thinking</a:t>
            </a:r>
          </a:p>
          <a:p>
            <a:pPr marL="0" indent="0">
              <a:buNone/>
            </a:pPr>
            <a:r>
              <a:rPr lang="en-US" dirty="0" smtClean="0"/>
              <a:t>    |</a:t>
            </a:r>
            <a:r>
              <a:rPr lang="en-US" dirty="0" smtClean="0">
                <a:sym typeface="Mathematica1"/>
              </a:rPr>
              <a:t></a:t>
            </a:r>
            <a:r>
              <a:rPr lang="en-US" baseline="-25000" dirty="0" smtClean="0">
                <a:sym typeface="Mathematica1"/>
              </a:rPr>
              <a:t>j</a:t>
            </a:r>
            <a:r>
              <a:rPr lang="en-US" dirty="0" smtClean="0">
                <a:sym typeface="Mathematica1"/>
              </a:rPr>
              <a:t>| ~ </a:t>
            </a:r>
            <a:r>
              <a:rPr lang="en-US" dirty="0" err="1" smtClean="0">
                <a:sym typeface="Mathematica1"/>
              </a:rPr>
              <a:t>sqrt</a:t>
            </a:r>
            <a:r>
              <a:rPr lang="en-US" dirty="0" smtClean="0">
                <a:sym typeface="Mathematica1"/>
              </a:rPr>
              <a:t>(1-rand()^ ((2/</a:t>
            </a:r>
            <a:r>
              <a:rPr lang="el-GR" dirty="0" smtClean="0">
                <a:sym typeface="Mathematica1"/>
              </a:rPr>
              <a:t>β</a:t>
            </a:r>
            <a:r>
              <a:rPr lang="en-US" dirty="0" smtClean="0">
                <a:sym typeface="Mathematica1"/>
              </a:rPr>
              <a:t>)/j))     </a:t>
            </a:r>
            <a:r>
              <a:rPr lang="en-US" baseline="-25000" dirty="0" smtClean="0">
                <a:sym typeface="Mathematica1"/>
              </a:rPr>
              <a:t>j </a:t>
            </a:r>
            <a:r>
              <a:rPr lang="en-US" dirty="0" smtClean="0">
                <a:sym typeface="Mathematica1"/>
              </a:rPr>
              <a:t>=</a:t>
            </a:r>
            <a:r>
              <a:rPr lang="en-US" dirty="0"/>
              <a:t> |</a:t>
            </a:r>
            <a:r>
              <a:rPr lang="en-US" dirty="0" smtClean="0">
                <a:sym typeface="Mathematica1"/>
              </a:rPr>
              <a:t></a:t>
            </a:r>
            <a:r>
              <a:rPr lang="en-US" baseline="-25000" dirty="0" smtClean="0">
                <a:sym typeface="Mathematica1"/>
              </a:rPr>
              <a:t>j</a:t>
            </a:r>
            <a:r>
              <a:rPr lang="en-US" dirty="0" smtClean="0">
                <a:sym typeface="Mathematica1"/>
              </a:rPr>
              <a:t>|*</a:t>
            </a:r>
            <a:r>
              <a:rPr lang="en-US" dirty="0" err="1" smtClean="0">
                <a:sym typeface="Mathematica1"/>
              </a:rPr>
              <a:t>exp</a:t>
            </a:r>
            <a:r>
              <a:rPr lang="en-US" dirty="0" smtClean="0">
                <a:sym typeface="Mathematica1"/>
              </a:rPr>
              <a:t>(2*pi*</a:t>
            </a:r>
            <a:r>
              <a:rPr lang="en-US" dirty="0" err="1" smtClean="0">
                <a:sym typeface="Mathematica1"/>
              </a:rPr>
              <a:t>i</a:t>
            </a:r>
            <a:r>
              <a:rPr lang="en-US" dirty="0" smtClean="0">
                <a:sym typeface="Mathematica1"/>
              </a:rPr>
              <a:t>*rand())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36" y="762000"/>
            <a:ext cx="92240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Remark:  Authors would rightly feel all the mathematical information</a:t>
            </a:r>
          </a:p>
          <a:p>
            <a:r>
              <a:rPr lang="en-US" dirty="0" smtClean="0"/>
              <a:t> is in their papers. Still this presenter had some considerable trouble</a:t>
            </a:r>
          </a:p>
          <a:p>
            <a:r>
              <a:rPr lang="en-US" dirty="0" smtClean="0"/>
              <a:t>gathering enough of the pieces to produce the ultimate arbiter of </a:t>
            </a:r>
          </a:p>
          <a:p>
            <a:r>
              <a:rPr lang="en-US" dirty="0" smtClean="0"/>
              <a:t>understanding the result: a working code!</a:t>
            </a:r>
          </a:p>
          <a:p>
            <a:endParaRPr lang="en-US" dirty="0" smtClean="0"/>
          </a:p>
          <a:p>
            <a:r>
              <a:rPr lang="en-US" dirty="0" smtClean="0"/>
              <a:t>Plea: Random Matrix Theory is so valuable to so many, that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pseudocode</a:t>
            </a:r>
            <a:r>
              <a:rPr lang="en-US" dirty="0" smtClean="0"/>
              <a:t> or code available is a great technology transfer mechanism.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82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1239838"/>
          </a:xfrm>
        </p:spPr>
        <p:txBody>
          <a:bodyPr/>
          <a:lstStyle/>
          <a:p>
            <a:r>
              <a:rPr lang="en-US" dirty="0" smtClean="0"/>
              <a:t>Julia Code: (similar to </a:t>
            </a:r>
            <a:r>
              <a:rPr lang="en-US" dirty="0" err="1" smtClean="0"/>
              <a:t>MATLAB</a:t>
            </a:r>
            <a:r>
              <a:rPr lang="en-US" dirty="0" smtClean="0"/>
              <a:t> etc.)</a:t>
            </a:r>
            <a:br>
              <a:rPr lang="en-US" dirty="0" smtClean="0"/>
            </a:br>
            <a:r>
              <a:rPr lang="en-US" dirty="0" smtClean="0"/>
              <a:t>really useful!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324600" cy="5232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48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The method of Ghosts and Shadows </a:t>
            </a:r>
            <a:br>
              <a:rPr lang="en-US" dirty="0" smtClean="0"/>
            </a:br>
            <a:r>
              <a:rPr lang="en-US" dirty="0" smtClean="0"/>
              <a:t>for Beta Ensembles</a:t>
            </a:r>
          </a:p>
        </p:txBody>
      </p:sp>
      <p:pic>
        <p:nvPicPr>
          <p:cNvPr id="25604" name="Picture 5" descr="http://wdfyfe.files.wordpress.com/2011/03/gh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522A2C48-B569-4DB1-BB6A-13A7FD7F834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34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107237" cy="1239838"/>
          </a:xfrm>
        </p:spPr>
        <p:txBody>
          <a:bodyPr/>
          <a:lstStyle/>
          <a:p>
            <a:pPr eaLnBrk="1" hangingPunct="1"/>
            <a:r>
              <a:rPr lang="en-US" dirty="0" smtClean="0"/>
              <a:t>So far: I tried to hint about </a:t>
            </a:r>
            <a:r>
              <a:rPr lang="el-GR" dirty="0" smtClean="0"/>
              <a:t>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Ghosts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</a:t>
            </a:r>
            <a:r>
              <a:rPr lang="en-US" baseline="-25000" dirty="0" smtClean="0"/>
              <a:t>1 </a:t>
            </a:r>
            <a:r>
              <a:rPr lang="en-US" dirty="0" smtClean="0"/>
              <a:t>is a standard normal N(0,1) </a:t>
            </a:r>
          </a:p>
          <a:p>
            <a:pPr eaLnBrk="1" hangingPunct="1"/>
            <a:r>
              <a:rPr lang="en-US" dirty="0" smtClean="0"/>
              <a:t>G</a:t>
            </a:r>
            <a:r>
              <a:rPr lang="en-US" baseline="-25000" dirty="0" smtClean="0"/>
              <a:t>2 </a:t>
            </a:r>
            <a:r>
              <a:rPr lang="en-US" dirty="0" smtClean="0"/>
              <a:t>is a complex normal (G</a:t>
            </a:r>
            <a:r>
              <a:rPr lang="en-US" baseline="-25000" dirty="0" smtClean="0"/>
              <a:t>1</a:t>
            </a:r>
            <a:r>
              <a:rPr lang="en-US" dirty="0" smtClean="0"/>
              <a:t> +iG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G</a:t>
            </a:r>
            <a:r>
              <a:rPr lang="en-US" baseline="-25000" dirty="0" smtClean="0"/>
              <a:t>4 </a:t>
            </a:r>
            <a:r>
              <a:rPr lang="en-US" dirty="0" smtClean="0"/>
              <a:t>is a quaternion normal (G</a:t>
            </a:r>
            <a:r>
              <a:rPr lang="en-US" baseline="-25000" dirty="0" smtClean="0"/>
              <a:t>1</a:t>
            </a:r>
            <a:r>
              <a:rPr lang="en-US" dirty="0" smtClean="0"/>
              <a:t> +iG</a:t>
            </a:r>
            <a:r>
              <a:rPr lang="en-US" baseline="-25000" dirty="0" smtClean="0"/>
              <a:t>1</a:t>
            </a:r>
            <a:r>
              <a:rPr lang="en-US" dirty="0" smtClean="0"/>
              <a:t>+jG</a:t>
            </a:r>
            <a:r>
              <a:rPr lang="en-US" baseline="-25000" dirty="0" smtClean="0"/>
              <a:t>1</a:t>
            </a:r>
            <a:r>
              <a:rPr lang="en-US" dirty="0" smtClean="0"/>
              <a:t>+kG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G</a:t>
            </a:r>
            <a:r>
              <a:rPr lang="el-GR" baseline="-25000" dirty="0" smtClean="0"/>
              <a:t>β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β</a:t>
            </a:r>
            <a:r>
              <a:rPr lang="en-US" dirty="0" smtClean="0"/>
              <a:t>&gt;0) seems to often work just fine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“Ghost Gaussian”</a:t>
            </a:r>
            <a:endParaRPr lang="en-US" baseline="-25000" dirty="0" smtClean="0"/>
          </a:p>
          <a:p>
            <a:pPr eaLnBrk="1" hangingPunct="1"/>
            <a:endParaRPr lang="en-US" baseline="-25000" dirty="0" smtClean="0"/>
          </a:p>
          <a:p>
            <a:pPr eaLnBrk="1" hangingPunct="1"/>
            <a:endParaRPr lang="en-US" baseline="-25000" dirty="0" smtClean="0"/>
          </a:p>
          <a:p>
            <a:pPr eaLnBrk="1" hangingPunct="1"/>
            <a:endParaRPr lang="en-US" baseline="-25000" dirty="0" smtClean="0"/>
          </a:p>
          <a:p>
            <a:pPr eaLnBrk="1" hangingPunct="1"/>
            <a:endParaRPr lang="en-US" baseline="-250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64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07237" cy="1239838"/>
          </a:xfrm>
        </p:spPr>
        <p:txBody>
          <a:bodyPr/>
          <a:lstStyle/>
          <a:p>
            <a:pPr eaLnBrk="1" hangingPunct="1"/>
            <a:r>
              <a:rPr lang="en-US" dirty="0" smtClean="0"/>
              <a:t>Chi-squared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Defn</a:t>
            </a:r>
            <a:r>
              <a:rPr lang="en-US" dirty="0" smtClean="0"/>
              <a:t>: </a:t>
            </a:r>
            <a:r>
              <a:rPr lang="el-GR" dirty="0" smtClean="0"/>
              <a:t>χ</a:t>
            </a:r>
            <a:r>
              <a:rPr lang="el-GR" baseline="-25000" dirty="0" smtClean="0"/>
              <a:t>β</a:t>
            </a:r>
            <a:r>
              <a:rPr lang="en-US" baseline="-25000" dirty="0" smtClean="0"/>
              <a:t>  </a:t>
            </a:r>
            <a:r>
              <a:rPr lang="en-US" dirty="0" smtClean="0"/>
              <a:t> is the sum of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iid</a:t>
            </a:r>
            <a:r>
              <a:rPr lang="en-US" dirty="0" smtClean="0"/>
              <a:t> squares of standard </a:t>
            </a:r>
            <a:r>
              <a:rPr lang="en-US" dirty="0" err="1" smtClean="0"/>
              <a:t>normals</a:t>
            </a:r>
            <a:r>
              <a:rPr lang="en-US" dirty="0" smtClean="0"/>
              <a:t> if </a:t>
            </a:r>
            <a:r>
              <a:rPr lang="el-GR" dirty="0" smtClean="0"/>
              <a:t>β</a:t>
            </a:r>
            <a:r>
              <a:rPr lang="en-US" dirty="0" smtClean="0"/>
              <a:t>=1,2,…</a:t>
            </a:r>
          </a:p>
          <a:p>
            <a:pPr eaLnBrk="1" hangingPunct="1"/>
            <a:r>
              <a:rPr lang="en-US" dirty="0" smtClean="0"/>
              <a:t>Generalizes for non-integer </a:t>
            </a:r>
            <a:r>
              <a:rPr lang="el-GR" dirty="0" smtClean="0"/>
              <a:t>β</a:t>
            </a:r>
            <a:r>
              <a:rPr lang="en-US" dirty="0" smtClean="0"/>
              <a:t> as the “gamma” function interpolates factorial</a:t>
            </a:r>
          </a:p>
          <a:p>
            <a:pPr eaLnBrk="1" hangingPunct="1"/>
            <a:r>
              <a:rPr lang="el-GR" dirty="0" smtClean="0"/>
              <a:t>χ</a:t>
            </a:r>
            <a:r>
              <a:rPr lang="el-GR" baseline="-25000" dirty="0" smtClean="0"/>
              <a:t> β</a:t>
            </a:r>
            <a:r>
              <a:rPr lang="en-US" baseline="-25000" dirty="0" smtClean="0"/>
              <a:t> </a:t>
            </a:r>
            <a:r>
              <a:rPr lang="en-US" dirty="0" smtClean="0"/>
              <a:t>is the </a:t>
            </a:r>
            <a:r>
              <a:rPr lang="en-US" dirty="0" err="1" smtClean="0"/>
              <a:t>sqrt</a:t>
            </a:r>
            <a:r>
              <a:rPr lang="en-US" dirty="0" smtClean="0"/>
              <a:t> of the sum of squares (which generalizes) (</a:t>
            </a:r>
            <a:r>
              <a:rPr lang="en-US" dirty="0" err="1" smtClean="0"/>
              <a:t>wikipedia</a:t>
            </a:r>
            <a:r>
              <a:rPr lang="en-US" dirty="0" smtClean="0"/>
              <a:t> chi-</a:t>
            </a:r>
            <a:r>
              <a:rPr lang="en-US" dirty="0" err="1" smtClean="0"/>
              <a:t>distriubtion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|G</a:t>
            </a:r>
            <a:r>
              <a:rPr lang="en-US" baseline="-25000" dirty="0" smtClean="0"/>
              <a:t>1</a:t>
            </a:r>
            <a:r>
              <a:rPr lang="en-US" dirty="0" smtClean="0"/>
              <a:t>| is </a:t>
            </a:r>
            <a:r>
              <a:rPr lang="el-GR" dirty="0" smtClean="0"/>
              <a:t>χ</a:t>
            </a:r>
            <a:r>
              <a:rPr lang="el-GR" baseline="-25000" dirty="0" smtClean="0"/>
              <a:t> </a:t>
            </a:r>
            <a:r>
              <a:rPr lang="en-US" baseline="-25000" dirty="0" smtClean="0"/>
              <a:t>1 ,</a:t>
            </a:r>
            <a:r>
              <a:rPr lang="en-US" dirty="0" smtClean="0"/>
              <a:t>  |G</a:t>
            </a:r>
            <a:r>
              <a:rPr lang="en-US" baseline="-25000" dirty="0" smtClean="0"/>
              <a:t>2</a:t>
            </a:r>
            <a:r>
              <a:rPr lang="en-US" dirty="0" smtClean="0"/>
              <a:t>| is </a:t>
            </a:r>
            <a:r>
              <a:rPr lang="el-GR" dirty="0" smtClean="0"/>
              <a:t>χ</a:t>
            </a:r>
            <a:r>
              <a:rPr lang="el-GR" baseline="-25000" dirty="0" smtClean="0"/>
              <a:t> </a:t>
            </a:r>
            <a:r>
              <a:rPr lang="en-US" baseline="-25000" dirty="0" smtClean="0"/>
              <a:t>2</a:t>
            </a:r>
            <a:r>
              <a:rPr lang="en-US" dirty="0" smtClean="0"/>
              <a:t>, |G</a:t>
            </a:r>
            <a:r>
              <a:rPr lang="en-US" baseline="-25000" dirty="0" smtClean="0"/>
              <a:t>4</a:t>
            </a:r>
            <a:r>
              <a:rPr lang="en-US" dirty="0" smtClean="0"/>
              <a:t>| is </a:t>
            </a:r>
            <a:r>
              <a:rPr lang="el-GR" dirty="0" smtClean="0"/>
              <a:t>χ</a:t>
            </a:r>
            <a:r>
              <a:rPr lang="el-GR" baseline="-25000" dirty="0" smtClean="0"/>
              <a:t> </a:t>
            </a:r>
            <a:r>
              <a:rPr lang="en-US" baseline="-25000" dirty="0" smtClean="0"/>
              <a:t>4</a:t>
            </a:r>
          </a:p>
          <a:p>
            <a:pPr eaLnBrk="1" hangingPunct="1"/>
            <a:r>
              <a:rPr lang="en-US" dirty="0" smtClean="0"/>
              <a:t>So why not |G</a:t>
            </a:r>
            <a:r>
              <a:rPr lang="el-GR" dirty="0" smtClean="0"/>
              <a:t> </a:t>
            </a:r>
            <a:r>
              <a:rPr lang="el-GR" baseline="-25000" dirty="0" smtClean="0"/>
              <a:t>β</a:t>
            </a:r>
            <a:r>
              <a:rPr lang="el-GR" dirty="0" smtClean="0"/>
              <a:t> </a:t>
            </a:r>
            <a:r>
              <a:rPr lang="en-US" dirty="0" smtClean="0"/>
              <a:t>| is </a:t>
            </a:r>
            <a:r>
              <a:rPr lang="el-GR" dirty="0" smtClean="0"/>
              <a:t>χ</a:t>
            </a:r>
            <a:r>
              <a:rPr lang="el-GR" baseline="-25000" dirty="0" smtClean="0"/>
              <a:t> β</a:t>
            </a:r>
            <a:r>
              <a:rPr lang="el-GR" dirty="0" smtClean="0"/>
              <a:t> 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I call </a:t>
            </a:r>
            <a:r>
              <a:rPr lang="el-GR" dirty="0" smtClean="0"/>
              <a:t>χ</a:t>
            </a:r>
            <a:r>
              <a:rPr lang="el-GR" baseline="-25000" dirty="0" smtClean="0"/>
              <a:t> β</a:t>
            </a:r>
            <a:r>
              <a:rPr lang="el-GR" dirty="0" smtClean="0"/>
              <a:t> </a:t>
            </a:r>
            <a:r>
              <a:rPr lang="en-US" dirty="0" smtClean="0"/>
              <a:t>the shadow of G</a:t>
            </a:r>
            <a:r>
              <a:rPr lang="el-GR" dirty="0" smtClean="0"/>
              <a:t> </a:t>
            </a:r>
            <a:r>
              <a:rPr lang="el-GR" baseline="-25000" dirty="0" smtClean="0"/>
              <a:t>β</a:t>
            </a:r>
            <a:r>
              <a:rPr lang="el-GR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752600" y="2058988"/>
            <a:ext cx="3175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aseline="30000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15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29905" t="28125" r="15625" b="21875"/>
          <a:stretch>
            <a:fillRect/>
          </a:stretch>
        </p:blipFill>
        <p:spPr bwMode="auto">
          <a:xfrm>
            <a:off x="381000" y="533400"/>
            <a:ext cx="8305799" cy="571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5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Ghosts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 l="37277" t="43523" r="16522" b="11238"/>
          <a:stretch>
            <a:fillRect/>
          </a:stretch>
        </p:blipFill>
        <p:spPr bwMode="auto">
          <a:xfrm>
            <a:off x="457200" y="1536700"/>
            <a:ext cx="76962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15200" y="5105400"/>
            <a:ext cx="68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1676400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3276600"/>
            <a:ext cx="1905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3352800"/>
            <a:ext cx="1905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4713" y="4838700"/>
            <a:ext cx="2554287" cy="1028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4814888"/>
            <a:ext cx="3543300" cy="1662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10"/>
          <p:cNvSpPr txBox="1">
            <a:spLocks noChangeArrowheads="1"/>
          </p:cNvSpPr>
          <p:nvPr/>
        </p:nvSpPr>
        <p:spPr bwMode="auto">
          <a:xfrm>
            <a:off x="3505200" y="141288"/>
            <a:ext cx="1531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 quantity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76200"/>
            <a:ext cx="1531938" cy="52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5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64420" y="228600"/>
            <a:ext cx="7107237" cy="1239838"/>
          </a:xfrm>
        </p:spPr>
        <p:txBody>
          <a:bodyPr/>
          <a:lstStyle/>
          <a:p>
            <a:pPr eaLnBrk="1" hangingPunct="1"/>
            <a:r>
              <a:rPr lang="en-US" dirty="0" smtClean="0"/>
              <a:t>Singular Values of a Ghost Gaussian by a real diagonal</a:t>
            </a: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 cstate="print"/>
          <a:srcRect l="38889" t="60001" r="15874" b="23479"/>
          <a:stretch>
            <a:fillRect/>
          </a:stretch>
        </p:blipFill>
        <p:spPr bwMode="auto">
          <a:xfrm>
            <a:off x="838200" y="21336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2" name="TextBox 1"/>
          <p:cNvSpPr txBox="1"/>
          <p:nvPr/>
        </p:nvSpPr>
        <p:spPr>
          <a:xfrm>
            <a:off x="1676400" y="5791200"/>
            <a:ext cx="465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(see related work by Forrester 2011)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410200"/>
            <a:ext cx="507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Dubbs</a:t>
            </a:r>
            <a:r>
              <a:rPr lang="en-US" dirty="0" smtClean="0"/>
              <a:t>, E</a:t>
            </a:r>
            <a:r>
              <a:rPr lang="en-US" dirty="0"/>
              <a:t>, </a:t>
            </a:r>
            <a:r>
              <a:rPr lang="en-US" dirty="0" err="1" smtClean="0"/>
              <a:t>Koev</a:t>
            </a:r>
            <a:r>
              <a:rPr lang="en-US" dirty="0" smtClean="0"/>
              <a:t>, </a:t>
            </a:r>
            <a:r>
              <a:rPr lang="en-US" dirty="0" err="1" smtClean="0"/>
              <a:t>Venkataramana</a:t>
            </a:r>
            <a:r>
              <a:rPr lang="en-US" dirty="0" smtClean="0"/>
              <a:t>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05000" y="588962"/>
            <a:ext cx="7107237" cy="1239838"/>
          </a:xfrm>
        </p:spPr>
        <p:txBody>
          <a:bodyPr/>
          <a:lstStyle/>
          <a:p>
            <a:pPr eaLnBrk="1" hangingPunct="1"/>
            <a:r>
              <a:rPr lang="en-US" dirty="0" smtClean="0"/>
              <a:t>The Algorithm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 cstate="print"/>
          <a:srcRect l="38889" t="60001" r="15874" b="23479"/>
          <a:stretch>
            <a:fillRect/>
          </a:stretch>
        </p:blipFill>
        <p:spPr bwMode="auto">
          <a:xfrm>
            <a:off x="1295400" y="18288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4" cstate="print"/>
          <a:srcRect l="28571" t="42609" r="7938" b="34782"/>
          <a:stretch>
            <a:fillRect/>
          </a:stretch>
        </p:blipFill>
        <p:spPr bwMode="auto">
          <a:xfrm>
            <a:off x="703263" y="3886200"/>
            <a:ext cx="84407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91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andom Matrix Theory: Invariant Ensembles and Universality (Cour... Cove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401638"/>
            <a:ext cx="1452563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An Introduction to Random Matrices (Cambridge Studies in Advanced Mathematics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906" t="15981" r="25691"/>
          <a:stretch>
            <a:fillRect/>
          </a:stretch>
        </p:blipFill>
        <p:spPr bwMode="auto">
          <a:xfrm>
            <a:off x="2590800" y="396875"/>
            <a:ext cx="14065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Random Matrices, Volume 142, Third Edition (Pure and Applied Mat... Cover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536825"/>
            <a:ext cx="13985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Lectures on the Combinatorics of Free Probabilit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5438" y="385763"/>
            <a:ext cx="13335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Front 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9388" y="400050"/>
            <a:ext cx="14287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Log-Gases and Random Matrices (LMS-34) (London Mathematical Soci... Cover A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1575" y="2547938"/>
            <a:ext cx="14192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Random Matrix Models and Their Application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7163" y="2547938"/>
            <a:ext cx="1438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Topics in Random Matrix Theo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8138" y="2525713"/>
            <a:ext cx="13112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0" descr="http://pixhost.me/avaxhome/31/4b/001c4b31_medium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29413" y="385763"/>
            <a:ext cx="1390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2" descr="http://i.ebayimg.com/t/Theory-Random-Determinants-NEW-V-L-Girko-/00/$(KGrHqF,!l8E2EodmqRWBNww(2qeqw~~0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8613" y="2525713"/>
            <a:ext cx="14906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4" descr="Random Matrices, Random Processes and Integrable Systems (CRM Series in Mathematical Physics)">
            <a:hlinkClick r:id="rId16" tooltip="Click to view large image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71575" y="4298950"/>
            <a:ext cx="14192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6" descr="http://images.angusrobertson.com.au/images/ar/97805211/9780521133128/180/270/plain/random-matrices-high-dimensional-phenomena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81275" y="4273550"/>
            <a:ext cx="14255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8" descr="http://www.ebook3000.com/upimg/201005/31/31004112212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17963" y="4273550"/>
            <a:ext cx="14128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0" descr="http://www.pixshock.net/pic_b/6956252967f14c09dabea3ef9d3375b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41950" y="4313238"/>
            <a:ext cx="141763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4" descr="http://www.cambridge.org/jacket/9780521620581/size/l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43713" y="4338638"/>
            <a:ext cx="13906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2050" name="Picture 2" descr="The Oxford Handbook of Random Matrix Theory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" y="429991"/>
            <a:ext cx="1283411" cy="1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7107237" cy="1239838"/>
          </a:xfrm>
        </p:spPr>
        <p:txBody>
          <a:bodyPr/>
          <a:lstStyle/>
          <a:p>
            <a:r>
              <a:rPr lang="en-US" dirty="0" smtClean="0"/>
              <a:t>Removing U and V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 l="27779" t="39130" r="12698" b="31305"/>
          <a:stretch>
            <a:fillRect/>
          </a:stretch>
        </p:blipFill>
        <p:spPr bwMode="auto">
          <a:xfrm>
            <a:off x="457200" y="3352800"/>
            <a:ext cx="77327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 cstate="print"/>
          <a:srcRect l="45767" t="47005" r="22134" b="38550"/>
          <a:stretch>
            <a:fillRect/>
          </a:stretch>
        </p:blipFill>
        <p:spPr bwMode="auto">
          <a:xfrm>
            <a:off x="2362200" y="175260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2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07237" cy="1239838"/>
          </a:xfrm>
        </p:spPr>
        <p:txBody>
          <a:bodyPr/>
          <a:lstStyle/>
          <a:p>
            <a:r>
              <a:rPr lang="en-US" dirty="0" smtClean="0"/>
              <a:t>Algorithm cont.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 l="27641" t="36761" r="10760" b="27353"/>
          <a:stretch>
            <a:fillRect/>
          </a:stretch>
        </p:blipFill>
        <p:spPr bwMode="auto">
          <a:xfrm>
            <a:off x="457200" y="2286000"/>
            <a:ext cx="7537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91025" y="1905000"/>
            <a:ext cx="76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44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0782" y="152400"/>
            <a:ext cx="7107237" cy="1239838"/>
          </a:xfrm>
        </p:spPr>
        <p:txBody>
          <a:bodyPr/>
          <a:lstStyle/>
          <a:p>
            <a:r>
              <a:rPr lang="en-US" dirty="0" smtClean="0"/>
              <a:t>Completion of Recursion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732" t="37041" r="7466" b="27605"/>
          <a:stretch>
            <a:fillRect/>
          </a:stretch>
        </p:blipFill>
        <p:spPr>
          <a:xfrm>
            <a:off x="838200" y="1524000"/>
            <a:ext cx="7315200" cy="3657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07237" cy="1239838"/>
          </a:xfrm>
        </p:spPr>
        <p:txBody>
          <a:bodyPr/>
          <a:lstStyle/>
          <a:p>
            <a:r>
              <a:rPr lang="en-US" dirty="0" smtClean="0"/>
              <a:t>Monte Carlo Trials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Parallel Histograms</a:t>
            </a:r>
            <a:br>
              <a:rPr lang="en-US" dirty="0" smtClean="0"/>
            </a:br>
            <a:r>
              <a:rPr lang="en-US" dirty="0" smtClean="0"/>
              <a:t>No tears!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181600" cy="320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82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43" y="338871"/>
            <a:ext cx="8683625" cy="1239838"/>
          </a:xfrm>
        </p:spPr>
        <p:txBody>
          <a:bodyPr/>
          <a:lstStyle/>
          <a:p>
            <a:r>
              <a:rPr lang="en-US" dirty="0" smtClean="0"/>
              <a:t>Julia: Parallel Histogram 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eigenvalue, </a:t>
            </a:r>
            <a:r>
              <a:rPr lang="en-US" dirty="0" err="1" smtClean="0"/>
              <a:t>pylab</a:t>
            </a:r>
            <a:r>
              <a:rPr lang="en-US" dirty="0" smtClean="0"/>
              <a:t> plot, 8 seconds!</a:t>
            </a:r>
            <a:br>
              <a:rPr lang="en-US" dirty="0" smtClean="0"/>
            </a:br>
            <a:r>
              <a:rPr lang="en-US" dirty="0" smtClean="0"/>
              <a:t>75 processors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AutoShape 4" descr="Inline image 2"/>
          <p:cNvSpPr>
            <a:spLocks noChangeAspect="1" noChangeArrowheads="1"/>
          </p:cNvSpPr>
          <p:nvPr/>
        </p:nvSpPr>
        <p:spPr bwMode="auto">
          <a:xfrm>
            <a:off x="155575" y="-822325"/>
            <a:ext cx="4762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s://mail-attachment.googleusercontent.com/attachment/u/0/?ui=2&amp;ik=e8a4e77730&amp;view=att&amp;th=13efb3e73e41bf5f&amp;attid=0.1&amp;disp=inline&amp;realattid=f_hhdjezbh0&amp;safe=1&amp;zw&amp;saduie=AG9B_P-RYeZZC0FAa273ikpRc9Ep&amp;sadet=1370014822471&amp;sads=exXjPwfOob6W9Xm-_0Xpqz_i11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8" y="1763994"/>
            <a:ext cx="2740025" cy="172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r="47105" b="68694"/>
          <a:stretch/>
        </p:blipFill>
        <p:spPr bwMode="auto">
          <a:xfrm>
            <a:off x="3048000" y="1619936"/>
            <a:ext cx="2987661" cy="89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utoShape 16" descr="https://mail-attachment.googleusercontent.com/attachment/u/0/?ui=2&amp;ik=e8a4e77730&amp;view=att&amp;th=13efb3e73e41bf5f&amp;attid=0.3&amp;disp=inline&amp;realattid=f_hhdjezcb2&amp;safe=1&amp;zw&amp;saduie=AG9B_P-RYeZZC0FAa273ikpRc9Ep&amp;sadet=1370014939657&amp;sads=B9aiycsVPL9ztA3MdERZ3VVSap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7" b="63122"/>
          <a:stretch/>
        </p:blipFill>
        <p:spPr bwMode="auto">
          <a:xfrm>
            <a:off x="271219" y="4002409"/>
            <a:ext cx="4531211" cy="171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9" r="47105" b="7658"/>
          <a:stretch/>
        </p:blipFill>
        <p:spPr bwMode="auto">
          <a:xfrm>
            <a:off x="3050275" y="2438400"/>
            <a:ext cx="3134885" cy="12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048000" y="1599463"/>
            <a:ext cx="2667000" cy="2286737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85" y="1408678"/>
            <a:ext cx="3260215" cy="25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840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107237" cy="1239838"/>
          </a:xfrm>
        </p:spPr>
        <p:txBody>
          <a:bodyPr/>
          <a:lstStyle/>
          <a:p>
            <a:r>
              <a:rPr lang="en-US" dirty="0" smtClean="0"/>
              <a:t>Linear Algebra too limited in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2143991" cy="157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75475"/>
            <a:ext cx="1613096" cy="1219200"/>
          </a:xfrm>
          <a:prstGeom prst="rect">
            <a:avLst/>
          </a:prstGeom>
        </p:spPr>
      </p:pic>
      <p:pic>
        <p:nvPicPr>
          <p:cNvPr id="10242" name="Picture 2" descr="http://koppermind.homelinux.org/joomla/images/myimages/mathematica8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92879"/>
            <a:ext cx="2067561" cy="12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ms.org/wwtbam/images/maplesoft-wwtb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50" y="1159397"/>
            <a:ext cx="374332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9" y="3429000"/>
            <a:ext cx="2819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46972" y="3657600"/>
            <a:ext cx="5336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me put together what I need:</a:t>
            </a:r>
          </a:p>
          <a:p>
            <a:r>
              <a:rPr lang="en-US" dirty="0" smtClean="0"/>
              <a:t>e.g.:</a:t>
            </a:r>
            <a:r>
              <a:rPr lang="en-US" dirty="0" err="1" smtClean="0"/>
              <a:t>Tridiagonal</a:t>
            </a:r>
            <a:r>
              <a:rPr lang="en-US" dirty="0" smtClean="0"/>
              <a:t> </a:t>
            </a:r>
            <a:r>
              <a:rPr lang="en-US" dirty="0" err="1" smtClean="0"/>
              <a:t>Eigensolver</a:t>
            </a:r>
            <a:endParaRPr lang="en-US" dirty="0" smtClean="0"/>
          </a:p>
          <a:p>
            <a:r>
              <a:rPr lang="en-US" dirty="0" smtClean="0"/>
              <a:t>Fast rank one update</a:t>
            </a:r>
          </a:p>
          <a:p>
            <a:r>
              <a:rPr lang="en-US" dirty="0" smtClean="0"/>
              <a:t>Arrow matrix </a:t>
            </a:r>
            <a:r>
              <a:rPr lang="en-US" dirty="0" err="1" smtClean="0"/>
              <a:t>eigensolver</a:t>
            </a:r>
            <a:endParaRPr lang="en-US" dirty="0" smtClean="0"/>
          </a:p>
          <a:p>
            <a:r>
              <a:rPr lang="en-US" dirty="0" smtClean="0"/>
              <a:t>can surgically use </a:t>
            </a:r>
            <a:r>
              <a:rPr lang="en-US" dirty="0" err="1" smtClean="0"/>
              <a:t>LAPACK</a:t>
            </a:r>
            <a:r>
              <a:rPr lang="en-US" dirty="0" smtClean="0"/>
              <a:t> without tears</a:t>
            </a:r>
          </a:p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045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07237" cy="1239838"/>
          </a:xfrm>
        </p:spPr>
        <p:txBody>
          <a:bodyPr/>
          <a:lstStyle/>
          <a:p>
            <a:r>
              <a:rPr lang="en-US" dirty="0" smtClean="0"/>
              <a:t>Weekend Julia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221538" cy="4114800"/>
          </a:xfrm>
        </p:spPr>
        <p:txBody>
          <a:bodyPr/>
          <a:lstStyle/>
          <a:p>
            <a:r>
              <a:rPr lang="en-US" dirty="0" smtClean="0"/>
              <a:t>Histogram of smallest singular value of </a:t>
            </a:r>
            <a:r>
              <a:rPr lang="en-US" dirty="0" err="1" smtClean="0"/>
              <a:t>randn</a:t>
            </a:r>
            <a:r>
              <a:rPr lang="en-US" dirty="0" smtClean="0"/>
              <a:t>(200)</a:t>
            </a:r>
          </a:p>
          <a:p>
            <a:pPr lvl="1"/>
            <a:r>
              <a:rPr lang="en-US" dirty="0" smtClean="0"/>
              <a:t>spiked by doubling the first column</a:t>
            </a:r>
          </a:p>
          <a:p>
            <a:pPr lvl="1"/>
            <a:r>
              <a:rPr lang="en-US" dirty="0" smtClean="0"/>
              <a:t>Julia:  A=</a:t>
            </a:r>
            <a:r>
              <a:rPr lang="en-US" dirty="0" err="1" smtClean="0"/>
              <a:t>randn</a:t>
            </a:r>
            <a:r>
              <a:rPr lang="en-US" dirty="0" smtClean="0"/>
              <a:t>(200,200); A(:,1)*=2;</a:t>
            </a:r>
          </a:p>
          <a:p>
            <a:pPr lvl="1"/>
            <a:r>
              <a:rPr lang="en-US" dirty="0" smtClean="0"/>
              <a:t>Reduced mathematically to </a:t>
            </a:r>
            <a:r>
              <a:rPr lang="en-US" dirty="0" err="1" smtClean="0"/>
              <a:t>bidiagonal</a:t>
            </a:r>
            <a:r>
              <a:rPr lang="en-US" dirty="0" smtClean="0"/>
              <a:t> form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julia’s</a:t>
            </a:r>
            <a:r>
              <a:rPr lang="en-US" dirty="0" smtClean="0"/>
              <a:t> </a:t>
            </a:r>
            <a:r>
              <a:rPr lang="en-US" dirty="0" err="1" smtClean="0"/>
              <a:t>bidiagonal</a:t>
            </a:r>
            <a:r>
              <a:rPr lang="en-US" dirty="0" smtClean="0"/>
              <a:t> </a:t>
            </a:r>
            <a:r>
              <a:rPr lang="en-US" dirty="0" err="1" smtClean="0"/>
              <a:t>svd</a:t>
            </a:r>
            <a:endParaRPr lang="en-US" dirty="0" smtClean="0"/>
          </a:p>
          <a:p>
            <a:pPr lvl="1"/>
            <a:r>
              <a:rPr lang="en-US" dirty="0" smtClean="0"/>
              <a:t>Ran 2.25 billion trials in 20 hours on 75 processors</a:t>
            </a:r>
          </a:p>
          <a:p>
            <a:pPr lvl="1"/>
            <a:r>
              <a:rPr lang="en-US" dirty="0" smtClean="0"/>
              <a:t>Naïve serial algorithm would take 16 years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03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10" y="-152400"/>
            <a:ext cx="7107237" cy="1239838"/>
          </a:xfrm>
        </p:spPr>
        <p:txBody>
          <a:bodyPr/>
          <a:lstStyle/>
          <a:p>
            <a:r>
              <a:rPr lang="en-US" dirty="0" smtClean="0"/>
              <a:t>Weekend Julia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221538" cy="4114800"/>
          </a:xfrm>
        </p:spPr>
        <p:txBody>
          <a:bodyPr/>
          <a:lstStyle/>
          <a:p>
            <a:r>
              <a:rPr lang="en-US" dirty="0" smtClean="0"/>
              <a:t>Histogram of smallest singular value of </a:t>
            </a:r>
            <a:r>
              <a:rPr lang="en-US" dirty="0" err="1" smtClean="0"/>
              <a:t>randn</a:t>
            </a:r>
            <a:r>
              <a:rPr lang="en-US" dirty="0" smtClean="0"/>
              <a:t>(200)</a:t>
            </a:r>
          </a:p>
          <a:p>
            <a:pPr lvl="1"/>
            <a:r>
              <a:rPr lang="en-US" dirty="0" smtClean="0"/>
              <a:t>spiked by doubling the first column</a:t>
            </a:r>
          </a:p>
          <a:p>
            <a:pPr lvl="1"/>
            <a:r>
              <a:rPr lang="en-US" dirty="0" smtClean="0"/>
              <a:t>Julia:  A=</a:t>
            </a:r>
            <a:r>
              <a:rPr lang="en-US" dirty="0" err="1" smtClean="0"/>
              <a:t>randn</a:t>
            </a:r>
            <a:r>
              <a:rPr lang="en-US" dirty="0" smtClean="0"/>
              <a:t>(200,200); A(:,1)*=2;</a:t>
            </a:r>
          </a:p>
          <a:p>
            <a:pPr lvl="1"/>
            <a:r>
              <a:rPr lang="en-US" dirty="0" smtClean="0"/>
              <a:t>Reduced mathematically to </a:t>
            </a:r>
            <a:r>
              <a:rPr lang="en-US" dirty="0" err="1" smtClean="0"/>
              <a:t>bidiagonal</a:t>
            </a:r>
            <a:r>
              <a:rPr lang="en-US" dirty="0" smtClean="0"/>
              <a:t> form</a:t>
            </a: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julia’s</a:t>
            </a:r>
            <a:r>
              <a:rPr lang="en-US" dirty="0" smtClean="0"/>
              <a:t> </a:t>
            </a:r>
            <a:r>
              <a:rPr lang="en-US" dirty="0" err="1" smtClean="0"/>
              <a:t>bidiagonal</a:t>
            </a:r>
            <a:r>
              <a:rPr lang="en-US" dirty="0" smtClean="0"/>
              <a:t> </a:t>
            </a:r>
            <a:r>
              <a:rPr lang="en-US" dirty="0" err="1" smtClean="0"/>
              <a:t>svd</a:t>
            </a:r>
            <a:endParaRPr lang="en-US" dirty="0" smtClean="0"/>
          </a:p>
          <a:p>
            <a:pPr lvl="1"/>
            <a:r>
              <a:rPr lang="en-US" dirty="0" smtClean="0"/>
              <a:t>Ran 2.25 billion trials in 20 hours on 75 processors</a:t>
            </a:r>
          </a:p>
          <a:p>
            <a:pPr lvl="1"/>
            <a:r>
              <a:rPr lang="en-US" dirty="0" smtClean="0"/>
              <a:t>Naïve serial algorithm would take 16 years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153400" cy="415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knew the limiting histogram from my thesis, universality, etc.</a:t>
            </a:r>
          </a:p>
          <a:p>
            <a:endParaRPr lang="en-US" dirty="0"/>
          </a:p>
          <a:p>
            <a:r>
              <a:rPr lang="en-US" dirty="0" smtClean="0"/>
              <a:t>With this kind of power, I could obtain the first order correction for finite n!</a:t>
            </a:r>
          </a:p>
          <a:p>
            <a:endParaRPr lang="en-US" dirty="0"/>
          </a:p>
          <a:p>
            <a:r>
              <a:rPr lang="en-US" dirty="0" err="1" smtClean="0"/>
              <a:t>Semilogy</a:t>
            </a:r>
            <a:r>
              <a:rPr lang="en-US" dirty="0" smtClean="0"/>
              <a:t> plot of abs correction and a prediction:</a:t>
            </a:r>
          </a:p>
          <a:p>
            <a:endParaRPr lang="en-US" dirty="0"/>
          </a:p>
          <a:p>
            <a:r>
              <a:rPr lang="en-US" dirty="0" smtClean="0"/>
              <a:t>This is like having an electron microscope to see small details that would be invisible with conventional tools!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486215"/>
            <a:ext cx="380285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2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107237" cy="123983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already held Numerical Linear Algebra with high esteem, thanks to random matrix theory, now there are even more reasons!</a:t>
            </a:r>
          </a:p>
          <a:p>
            <a:r>
              <a:rPr lang="en-US" dirty="0" smtClean="0"/>
              <a:t>Try </a:t>
            </a:r>
            <a:r>
              <a:rPr lang="en-US" dirty="0" err="1" smtClean="0"/>
              <a:t>julia</a:t>
            </a:r>
            <a:r>
              <a:rPr lang="en-US" dirty="0" smtClean="0"/>
              <a:t>.  (Google: </a:t>
            </a:r>
            <a:r>
              <a:rPr lang="en-US" dirty="0" err="1" smtClean="0"/>
              <a:t>julia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56450" y="6400800"/>
            <a:ext cx="1301750" cy="457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69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mtClean="0"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altLang="zh-CN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91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 l="5609" t="21516" r="8852" b="38631"/>
          <a:stretch>
            <a:fillRect/>
          </a:stretch>
        </p:blipFill>
        <p:spPr bwMode="auto">
          <a:xfrm>
            <a:off x="342900" y="381000"/>
            <a:ext cx="8669338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5609" t="77515" r="41736" b="6728"/>
          <a:stretch>
            <a:fillRect/>
          </a:stretch>
        </p:blipFill>
        <p:spPr bwMode="auto">
          <a:xfrm>
            <a:off x="304800" y="3255963"/>
            <a:ext cx="8726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4" cstate="print"/>
          <a:srcRect l="2634" t="52557" r="36298" b="32915"/>
          <a:stretch>
            <a:fillRect/>
          </a:stretch>
        </p:blipFill>
        <p:spPr bwMode="auto">
          <a:xfrm>
            <a:off x="523875" y="5129213"/>
            <a:ext cx="855027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31088" t="63892" r="13788" b="13811"/>
          <a:stretch>
            <a:fillRect/>
          </a:stretch>
        </p:blipFill>
        <p:spPr bwMode="auto">
          <a:xfrm>
            <a:off x="914400" y="4191000"/>
            <a:ext cx="7577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107237" cy="1239838"/>
          </a:xfrm>
        </p:spPr>
        <p:txBody>
          <a:bodyPr/>
          <a:lstStyle/>
          <a:p>
            <a:pPr eaLnBrk="1" hangingPunct="1"/>
            <a:r>
              <a:rPr lang="en-US" dirty="0" err="1" smtClean="0"/>
              <a:t>Wishart</a:t>
            </a:r>
            <a:r>
              <a:rPr lang="en-US" dirty="0" smtClean="0"/>
              <a:t> Matrices </a:t>
            </a:r>
            <a:br>
              <a:rPr lang="en-US" dirty="0" smtClean="0"/>
            </a:br>
            <a:r>
              <a:rPr lang="en-US" dirty="0" smtClean="0"/>
              <a:t>(arbitrary covariance)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</a:t>
            </a:r>
            <a:r>
              <a:rPr lang="en-US" dirty="0" smtClean="0"/>
              <a:t>=</a:t>
            </a:r>
            <a:r>
              <a:rPr lang="en-US" dirty="0" err="1" smtClean="0"/>
              <a:t>mxn</a:t>
            </a:r>
            <a:r>
              <a:rPr lang="en-US" dirty="0" smtClean="0"/>
              <a:t> matrix of Gaussians</a:t>
            </a:r>
          </a:p>
          <a:p>
            <a:pPr eaLnBrk="1" hangingPunct="1">
              <a:defRPr/>
            </a:pPr>
            <a:r>
              <a:rPr lang="el-GR" dirty="0" smtClean="0"/>
              <a:t>Σ</a:t>
            </a:r>
            <a:r>
              <a:rPr lang="en-US" dirty="0" smtClean="0"/>
              <a:t>=</a:t>
            </a:r>
            <a:r>
              <a:rPr lang="en-US" dirty="0" err="1" smtClean="0"/>
              <a:t>mxn</a:t>
            </a:r>
            <a:r>
              <a:rPr lang="en-US" dirty="0" smtClean="0"/>
              <a:t> </a:t>
            </a:r>
            <a:r>
              <a:rPr lang="en-US" dirty="0" err="1" smtClean="0"/>
              <a:t>semidefinite</a:t>
            </a:r>
            <a:r>
              <a:rPr lang="en-US" dirty="0" smtClean="0"/>
              <a:t> matrix</a:t>
            </a:r>
          </a:p>
          <a:p>
            <a:pPr eaLnBrk="1" hangingPunct="1">
              <a:defRPr/>
            </a:pPr>
            <a:r>
              <a:rPr lang="en-US" dirty="0" err="1" smtClean="0"/>
              <a:t>G’G</a:t>
            </a:r>
            <a:r>
              <a:rPr lang="el-GR" dirty="0" smtClean="0"/>
              <a:t> Σ</a:t>
            </a:r>
            <a:r>
              <a:rPr lang="en-US" dirty="0" smtClean="0"/>
              <a:t> is similar to A=</a:t>
            </a:r>
            <a:r>
              <a:rPr lang="el-GR" dirty="0" smtClean="0"/>
              <a:t>Σ</a:t>
            </a:r>
            <a:r>
              <a:rPr lang="en-US" baseline="30000" dirty="0" smtClean="0"/>
              <a:t>½</a:t>
            </a:r>
            <a:r>
              <a:rPr lang="en-US" dirty="0" smtClean="0"/>
              <a:t>G’G</a:t>
            </a:r>
            <a:r>
              <a:rPr lang="el-GR" dirty="0" smtClean="0"/>
              <a:t>Σ</a:t>
            </a:r>
            <a:r>
              <a:rPr lang="en-US" baseline="30000" dirty="0"/>
              <a:t>-</a:t>
            </a:r>
            <a:r>
              <a:rPr lang="en-US" baseline="30000" dirty="0" smtClean="0"/>
              <a:t>½</a:t>
            </a:r>
          </a:p>
          <a:p>
            <a:pPr eaLnBrk="1" hangingPunct="1">
              <a:defRPr/>
            </a:pPr>
            <a:r>
              <a:rPr lang="en-US" dirty="0" smtClean="0"/>
              <a:t>For </a:t>
            </a:r>
            <a:r>
              <a:rPr lang="el-GR" dirty="0" smtClean="0"/>
              <a:t>β</a:t>
            </a:r>
            <a:r>
              <a:rPr lang="en-US" dirty="0" smtClean="0"/>
              <a:t>=1,2,4, the joint eigenvalue density of A has a formula: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Known for </a:t>
            </a:r>
            <a:r>
              <a:rPr lang="el-GR" dirty="0" smtClean="0"/>
              <a:t>β</a:t>
            </a:r>
            <a:r>
              <a:rPr lang="en-US" dirty="0" smtClean="0"/>
              <a:t>=2 in some circles as </a:t>
            </a:r>
            <a:r>
              <a:rPr lang="en-US" sz="2000" dirty="0" smtClean="0"/>
              <a:t>Harish-Chandra-</a:t>
            </a:r>
            <a:r>
              <a:rPr lang="en-US" sz="2000" dirty="0" err="1" smtClean="0"/>
              <a:t>Itzykson</a:t>
            </a:r>
            <a:r>
              <a:rPr lang="en-US" sz="2000" dirty="0" smtClean="0"/>
              <a:t>-</a:t>
            </a:r>
            <a:r>
              <a:rPr lang="en-US" sz="2000" dirty="0" err="1" smtClean="0"/>
              <a:t>Zuber</a:t>
            </a:r>
            <a:endParaRPr lang="en-US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 l="68784" t="63892" r="30107" b="16289"/>
          <a:stretch>
            <a:fillRect/>
          </a:stretch>
        </p:blipFill>
        <p:spPr bwMode="auto">
          <a:xfrm>
            <a:off x="6115050" y="4238625"/>
            <a:ext cx="15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646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0600" y="3579813"/>
            <a:ext cx="7467600" cy="2744787"/>
          </a:xfrm>
        </p:spPr>
        <p:txBody>
          <a:bodyPr/>
          <a:lstStyle/>
          <a:p>
            <a:pPr eaLnBrk="1" hangingPunct="1"/>
            <a:r>
              <a:rPr lang="en-US" sz="2400" smtClean="0"/>
              <a:t>Eigenvalue density of G’G</a:t>
            </a:r>
            <a:r>
              <a:rPr lang="el-GR" sz="2400" smtClean="0"/>
              <a:t> Σ</a:t>
            </a:r>
            <a:r>
              <a:rPr lang="en-US" sz="2400" smtClean="0"/>
              <a:t> ( similar to A=</a:t>
            </a:r>
            <a:r>
              <a:rPr lang="el-GR" sz="2400" smtClean="0"/>
              <a:t>Σ</a:t>
            </a:r>
            <a:r>
              <a:rPr lang="en-US" sz="2400" baseline="30000" smtClean="0"/>
              <a:t>½</a:t>
            </a:r>
            <a:r>
              <a:rPr lang="en-US" sz="2400" smtClean="0"/>
              <a:t>G’G</a:t>
            </a:r>
            <a:r>
              <a:rPr lang="el-GR" sz="2400" smtClean="0"/>
              <a:t>Σ</a:t>
            </a:r>
            <a:r>
              <a:rPr lang="en-US" sz="2400" baseline="30000" smtClean="0"/>
              <a:t>-½ )</a:t>
            </a:r>
          </a:p>
          <a:p>
            <a:pPr eaLnBrk="1" hangingPunct="1"/>
            <a:r>
              <a:rPr lang="en-US" sz="2400" smtClean="0"/>
              <a:t>Present an algorithm for sampling from this density</a:t>
            </a:r>
          </a:p>
          <a:p>
            <a:pPr eaLnBrk="1" hangingPunct="1"/>
            <a:r>
              <a:rPr lang="en-US" sz="2400" smtClean="0"/>
              <a:t>Show how the method of Ghosts and Shadows can be used to derive this algorithm</a:t>
            </a:r>
          </a:p>
          <a:p>
            <a:pPr eaLnBrk="1" hangingPunct="1"/>
            <a:r>
              <a:rPr lang="en-US" sz="2400" smtClean="0"/>
              <a:t>Further evidence that </a:t>
            </a:r>
            <a:r>
              <a:rPr lang="el-GR" sz="2400" smtClean="0"/>
              <a:t>β</a:t>
            </a:r>
            <a:r>
              <a:rPr lang="en-US" sz="2400" smtClean="0"/>
              <a:t>=1,2,4 need not be special</a:t>
            </a:r>
          </a:p>
          <a:p>
            <a:endParaRPr lang="en-US" sz="240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 l="31088" t="63892" r="13788" b="13811"/>
          <a:stretch>
            <a:fillRect/>
          </a:stretch>
        </p:blipFill>
        <p:spPr bwMode="auto">
          <a:xfrm>
            <a:off x="457200" y="1524000"/>
            <a:ext cx="7577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 l="68784" t="63892" r="30107" b="13811"/>
          <a:stretch>
            <a:fillRect/>
          </a:stretch>
        </p:blipFill>
        <p:spPr bwMode="auto">
          <a:xfrm>
            <a:off x="5648325" y="1571625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Scary Ideas in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Zero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Negative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Radical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Irrational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Imaginary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Ghosts: Something like a sometimes commutative algebra of random variables that generalizes random Reals, Complexes, and Quaternions and inspires theoretical results and numerical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89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Did you say “</a:t>
            </a:r>
            <a:r>
              <a:rPr lang="en-US" b="1" smtClean="0"/>
              <a:t>commutative</a:t>
            </a:r>
            <a:r>
              <a:rPr lang="en-US" smtClean="0"/>
              <a:t>”??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Quaternions</a:t>
            </a:r>
            <a:r>
              <a:rPr lang="en-US" dirty="0" smtClean="0"/>
              <a:t> don’t commute.</a:t>
            </a:r>
          </a:p>
          <a:p>
            <a:pPr eaLnBrk="1" hangingPunct="1"/>
            <a:r>
              <a:rPr lang="en-US" dirty="0" smtClean="0"/>
              <a:t>Yes but random </a:t>
            </a:r>
            <a:r>
              <a:rPr lang="en-US" dirty="0" err="1" smtClean="0"/>
              <a:t>quaternions</a:t>
            </a:r>
            <a:r>
              <a:rPr lang="en-US" dirty="0" smtClean="0"/>
              <a:t> do!</a:t>
            </a:r>
          </a:p>
          <a:p>
            <a:pPr eaLnBrk="1" hangingPunct="1"/>
            <a:r>
              <a:rPr lang="en-US" dirty="0" smtClean="0"/>
              <a:t>If x and y are G</a:t>
            </a:r>
            <a:r>
              <a:rPr lang="en-US" baseline="-25000" dirty="0" smtClean="0"/>
              <a:t>4</a:t>
            </a:r>
            <a:r>
              <a:rPr lang="en-US" dirty="0" smtClean="0"/>
              <a:t> then x*y and y*x are identically distributed!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21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RMT Densities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372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Hermite</a:t>
            </a:r>
            <a:r>
              <a:rPr lang="en-US" dirty="0" smtClean="0"/>
              <a:t>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c ∏|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sz="3200" dirty="0" smtClean="0"/>
              <a:t>-</a:t>
            </a:r>
            <a:r>
              <a:rPr lang="el-GR" dirty="0" smtClean="0"/>
              <a:t>λ</a:t>
            </a:r>
            <a:r>
              <a:rPr lang="en-US" sz="3200" baseline="-25000" dirty="0" smtClean="0"/>
              <a:t>j</a:t>
            </a:r>
            <a:r>
              <a:rPr lang="en-US" dirty="0" smtClean="0"/>
              <a:t>|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-∑</a:t>
            </a:r>
            <a:r>
              <a:rPr lang="el-GR" baseline="30000" dirty="0" smtClean="0"/>
              <a:t>λ</a:t>
            </a:r>
            <a:r>
              <a:rPr lang="en-US" sz="2000" baseline="30000" dirty="0" smtClean="0"/>
              <a:t>i</a:t>
            </a:r>
            <a:r>
              <a:rPr lang="en-US" sz="2000" baseline="66000" dirty="0" smtClean="0"/>
              <a:t>2</a:t>
            </a:r>
            <a:r>
              <a:rPr lang="en-US" baseline="30000" dirty="0" smtClean="0"/>
              <a:t>/2    </a:t>
            </a:r>
            <a:r>
              <a:rPr lang="en-US" dirty="0" smtClean="0"/>
              <a:t>(Gaussian Ensemble)</a:t>
            </a:r>
          </a:p>
          <a:p>
            <a:pPr eaLnBrk="1" hangingPunct="1"/>
            <a:r>
              <a:rPr lang="en-US" dirty="0" err="1" smtClean="0"/>
              <a:t>Laguerre</a:t>
            </a:r>
            <a:r>
              <a:rPr lang="en-US" dirty="0" smtClean="0"/>
              <a:t>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 c ∏|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baseline="-25000" dirty="0" smtClean="0"/>
              <a:t>j</a:t>
            </a:r>
            <a:r>
              <a:rPr lang="en-US" dirty="0" smtClean="0"/>
              <a:t>|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 </a:t>
            </a:r>
            <a:r>
              <a:rPr lang="en-US" dirty="0" smtClean="0"/>
              <a:t>∏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baseline="30000" dirty="0" err="1" smtClean="0"/>
              <a:t>m</a:t>
            </a:r>
            <a:r>
              <a:rPr lang="en-US" baseline="30000" dirty="0" smtClean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-∑</a:t>
            </a:r>
            <a:r>
              <a:rPr lang="el-GR" baseline="30000" dirty="0" smtClean="0"/>
              <a:t>λ</a:t>
            </a:r>
            <a:r>
              <a:rPr lang="en-US" sz="1800" baseline="30000" dirty="0" err="1" smtClean="0"/>
              <a:t>i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 </a:t>
            </a:r>
            <a:r>
              <a:rPr lang="en-US" dirty="0" smtClean="0"/>
              <a:t>(</a:t>
            </a:r>
            <a:r>
              <a:rPr lang="en-US" dirty="0" err="1" smtClean="0"/>
              <a:t>Wishart</a:t>
            </a:r>
            <a:r>
              <a:rPr lang="en-US" dirty="0" smtClean="0"/>
              <a:t> Matrices)</a:t>
            </a:r>
          </a:p>
          <a:p>
            <a:pPr eaLnBrk="1" hangingPunct="1"/>
            <a:r>
              <a:rPr lang="en-US" dirty="0" smtClean="0"/>
              <a:t>Jacobi: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 c ∏|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baseline="-25000" dirty="0" smtClean="0"/>
              <a:t>j</a:t>
            </a:r>
            <a:r>
              <a:rPr lang="en-US" dirty="0" smtClean="0"/>
              <a:t>|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 </a:t>
            </a:r>
            <a:r>
              <a:rPr lang="en-US" dirty="0" smtClean="0"/>
              <a:t>∏</a:t>
            </a:r>
            <a:r>
              <a:rPr lang="el-GR" dirty="0" smtClean="0"/>
              <a:t>λ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m</a:t>
            </a:r>
            <a:r>
              <a:rPr lang="en-US" sz="2000" baseline="18000" dirty="0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∏(1-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m</a:t>
            </a:r>
            <a:r>
              <a:rPr lang="en-US" sz="2000" baseline="18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	 (</a:t>
            </a:r>
            <a:r>
              <a:rPr lang="en-US" dirty="0" err="1" smtClean="0"/>
              <a:t>Manova</a:t>
            </a:r>
            <a:r>
              <a:rPr lang="en-US" dirty="0" smtClean="0"/>
              <a:t> Matrices)</a:t>
            </a:r>
          </a:p>
          <a:p>
            <a:pPr eaLnBrk="1" hangingPunct="1"/>
            <a:r>
              <a:rPr lang="en-US" dirty="0" smtClean="0"/>
              <a:t>Fourier: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c ∏|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baseline="-25000" dirty="0" smtClean="0"/>
              <a:t>j</a:t>
            </a:r>
            <a:r>
              <a:rPr lang="en-US" dirty="0" smtClean="0"/>
              <a:t>|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  </a:t>
            </a:r>
            <a:r>
              <a:rPr lang="en-US" dirty="0" smtClean="0"/>
              <a:t>(on the complex unit circle) (Circular Ensembles)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                                           (</a:t>
            </a:r>
            <a:r>
              <a:rPr lang="en-US" dirty="0" err="1" smtClean="0"/>
              <a:t>orthogonalized</a:t>
            </a:r>
            <a:r>
              <a:rPr lang="en-US" dirty="0" smtClean="0"/>
              <a:t> by Jack Polynomials)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5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Wishart Matrices </a:t>
            </a:r>
            <a:br>
              <a:rPr lang="en-US" smtClean="0"/>
            </a:br>
            <a:r>
              <a:rPr lang="en-US" smtClean="0"/>
              <a:t>(arbitrary covariance)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</a:t>
            </a:r>
            <a:r>
              <a:rPr lang="en-US" dirty="0" smtClean="0"/>
              <a:t>=</a:t>
            </a:r>
            <a:r>
              <a:rPr lang="en-US" dirty="0" err="1" smtClean="0"/>
              <a:t>mxn</a:t>
            </a:r>
            <a:r>
              <a:rPr lang="en-US" dirty="0" smtClean="0"/>
              <a:t> matrix of Gaussians</a:t>
            </a:r>
          </a:p>
          <a:p>
            <a:pPr eaLnBrk="1" hangingPunct="1">
              <a:defRPr/>
            </a:pPr>
            <a:r>
              <a:rPr lang="el-GR" dirty="0" smtClean="0"/>
              <a:t>Σ</a:t>
            </a:r>
            <a:r>
              <a:rPr lang="en-US" dirty="0" smtClean="0"/>
              <a:t>=</a:t>
            </a:r>
            <a:r>
              <a:rPr lang="en-US" dirty="0" err="1" smtClean="0"/>
              <a:t>mxn</a:t>
            </a:r>
            <a:r>
              <a:rPr lang="en-US" dirty="0" smtClean="0"/>
              <a:t> </a:t>
            </a:r>
            <a:r>
              <a:rPr lang="en-US" dirty="0" err="1" smtClean="0"/>
              <a:t>semidefinite</a:t>
            </a:r>
            <a:r>
              <a:rPr lang="en-US" dirty="0" smtClean="0"/>
              <a:t> matrix</a:t>
            </a:r>
          </a:p>
          <a:p>
            <a:pPr eaLnBrk="1" hangingPunct="1">
              <a:defRPr/>
            </a:pPr>
            <a:r>
              <a:rPr lang="en-US" dirty="0" err="1" smtClean="0"/>
              <a:t>G’G</a:t>
            </a:r>
            <a:r>
              <a:rPr lang="el-GR" dirty="0" smtClean="0"/>
              <a:t> Σ</a:t>
            </a:r>
            <a:r>
              <a:rPr lang="en-US" dirty="0" smtClean="0"/>
              <a:t> is similar to A=</a:t>
            </a:r>
            <a:r>
              <a:rPr lang="el-GR" dirty="0" smtClean="0"/>
              <a:t>Σ</a:t>
            </a:r>
            <a:r>
              <a:rPr lang="en-US" baseline="30000" dirty="0" smtClean="0"/>
              <a:t>½</a:t>
            </a:r>
            <a:r>
              <a:rPr lang="en-US" dirty="0" smtClean="0"/>
              <a:t>G’G</a:t>
            </a:r>
            <a:r>
              <a:rPr lang="el-GR" dirty="0" smtClean="0"/>
              <a:t>Σ</a:t>
            </a:r>
            <a:r>
              <a:rPr lang="en-US" baseline="30000" dirty="0"/>
              <a:t>-</a:t>
            </a:r>
            <a:r>
              <a:rPr lang="en-US" baseline="30000" dirty="0" smtClean="0"/>
              <a:t>½</a:t>
            </a:r>
          </a:p>
          <a:p>
            <a:pPr eaLnBrk="1" hangingPunct="1">
              <a:defRPr/>
            </a:pPr>
            <a:r>
              <a:rPr lang="en-US" dirty="0" smtClean="0"/>
              <a:t>For </a:t>
            </a:r>
            <a:r>
              <a:rPr lang="el-GR" dirty="0" smtClean="0"/>
              <a:t>β</a:t>
            </a:r>
            <a:r>
              <a:rPr lang="en-US" dirty="0" smtClean="0"/>
              <a:t>=1,2,4, the joint eigenvalue density of A has a formula: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 l="31088" t="63892" r="13788" b="13811"/>
          <a:stretch>
            <a:fillRect/>
          </a:stretch>
        </p:blipFill>
        <p:spPr bwMode="auto">
          <a:xfrm>
            <a:off x="914400" y="4343400"/>
            <a:ext cx="7577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 l="68784" t="63892" r="30107" b="13811"/>
          <a:stretch>
            <a:fillRect/>
          </a:stretch>
        </p:blipFill>
        <p:spPr bwMode="auto">
          <a:xfrm>
            <a:off x="6096000" y="4391025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58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 Eigenvalue density of G’G</a:t>
            </a:r>
            <a:r>
              <a:rPr lang="el-GR" smtClean="0"/>
              <a:t> Σ</a:t>
            </a:r>
            <a:r>
              <a:rPr lang="en-US" smtClean="0"/>
              <a:t> 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 cstate="print"/>
          <a:srcRect l="31088" t="63892" r="13788" b="13811"/>
          <a:stretch>
            <a:fillRect/>
          </a:stretch>
        </p:blipFill>
        <p:spPr bwMode="auto">
          <a:xfrm>
            <a:off x="609600" y="1676400"/>
            <a:ext cx="7577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962400"/>
            <a:ext cx="80772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The  “</a:t>
            </a:r>
            <a:r>
              <a:rPr lang="en-US" sz="3200" baseline="-25000" dirty="0">
                <a:latin typeface="+mn-lt"/>
                <a:cs typeface="+mn-cs"/>
              </a:rPr>
              <a:t>0</a:t>
            </a:r>
            <a:r>
              <a:rPr lang="en-US" sz="3200" dirty="0">
                <a:latin typeface="+mn-lt"/>
                <a:cs typeface="+mn-cs"/>
              </a:rPr>
              <a:t>F</a:t>
            </a:r>
            <a:r>
              <a:rPr lang="en-US" sz="3200" baseline="-25000" dirty="0">
                <a:latin typeface="+mn-lt"/>
                <a:cs typeface="+mn-cs"/>
              </a:rPr>
              <a:t>0</a:t>
            </a:r>
            <a:r>
              <a:rPr lang="en-US" sz="3200" dirty="0">
                <a:latin typeface="+mn-lt"/>
                <a:cs typeface="+mn-cs"/>
              </a:rPr>
              <a:t>” function is a </a:t>
            </a:r>
            <a:r>
              <a:rPr lang="en-US" sz="3200" dirty="0" err="1">
                <a:latin typeface="+mn-lt"/>
                <a:cs typeface="+mn-cs"/>
              </a:rPr>
              <a:t>hypergeometric</a:t>
            </a:r>
            <a:r>
              <a:rPr lang="en-US" sz="3200" dirty="0">
                <a:latin typeface="+mn-lt"/>
                <a:cs typeface="+mn-cs"/>
              </a:rPr>
              <a:t> function of two matrix arguments that depends only on the eigenvalues of the matrices. Formulas and software exist.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68784" t="63892" r="30107" b="13811"/>
          <a:stretch>
            <a:fillRect/>
          </a:stretch>
        </p:blipFill>
        <p:spPr bwMode="auto">
          <a:xfrm>
            <a:off x="5791200" y="1727200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91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Generalization of Laguerre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dirty="0" err="1" smtClean="0"/>
              <a:t>Laguerre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Versus </a:t>
            </a:r>
            <a:r>
              <a:rPr lang="en-US" dirty="0" err="1" smtClean="0"/>
              <a:t>Wishart</a:t>
            </a:r>
            <a:r>
              <a:rPr lang="en-US" dirty="0" smtClean="0"/>
              <a:t>: </a:t>
            </a:r>
          </a:p>
        </p:txBody>
      </p:sp>
      <p:pic>
        <p:nvPicPr>
          <p:cNvPr id="48132" name="Picture 11" descr="http://latex.codecogs.com/gif.latex?\dpi%7b200%7d%20\fn_jvn%20c_%7bm,n,\beta%7d\prod_%7bi=1%7d%5e%7bn%7d\lambda_i%5e%7b\frac%7bm-n+1%7d%7b2%7d\beta-1%7d\prod_%7bj%3Ck%7d|\lambda_k-\lambda_j|%5e%7b\beta%7d\cdot\exp\left(-\frac%7b\beta%7d%7b2%7d\sum_%7bi=1%7d%5e%7bn%7d\lambda_i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2438400"/>
            <a:ext cx="70770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5" descr="http://latex.codecogs.com/gif.latex?\dpi%7b200%7d%20\fn_jvn%20c_%7bm,n,\Sigma,\beta%7d\prod_%7bi=1%7d%5e%7bn%7d\lambda_i%5e%7b\frac%7bm-n+1%7d%7b2%7d\beta-1%7d\prod_%7bj%3Ck%7d|\lambda_k-\lambda_j|%5e%7b\beta%7d\text%7b%20%7d_%7b0%7d%20F_0%5e%7b(\beta)%7d(-\frac%7b\beta%7d%7b2%7d\Lambda,\Sigma%5e%7b-1%7d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105400"/>
            <a:ext cx="71818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5" cstate="print"/>
          <a:srcRect l="68784" t="63892" r="30107" b="13811"/>
          <a:stretch>
            <a:fillRect/>
          </a:stretch>
        </p:blipFill>
        <p:spPr bwMode="auto">
          <a:xfrm>
            <a:off x="5715000" y="5029200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</a:t>
            </a:r>
            <a:r>
              <a:rPr lang="el-GR" smtClean="0"/>
              <a:t>β</a:t>
            </a:r>
            <a:r>
              <a:rPr lang="en-US" smtClean="0"/>
              <a:t>?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 l="30859" t="64063" r="14017" b="23123"/>
          <a:stretch>
            <a:fillRect/>
          </a:stretch>
        </p:blipFill>
        <p:spPr bwMode="auto">
          <a:xfrm>
            <a:off x="457200" y="2514600"/>
            <a:ext cx="75771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8538" y="1730375"/>
            <a:ext cx="30289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cs typeface="+mn-cs"/>
              </a:rPr>
              <a:t>The joint density</a:t>
            </a:r>
            <a:r>
              <a:rPr lang="en-US" dirty="0"/>
              <a:t>: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/>
          <a:srcRect l="68784" t="63892" r="30107" b="13811"/>
          <a:stretch>
            <a:fillRect/>
          </a:stretch>
        </p:blipFill>
        <p:spPr bwMode="auto">
          <a:xfrm>
            <a:off x="5686425" y="2555875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740150"/>
            <a:ext cx="81835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  <a:cs typeface="+mn-cs"/>
              </a:rPr>
              <a:t>is a probability density for all </a:t>
            </a:r>
            <a:r>
              <a:rPr lang="el-GR" sz="3200" dirty="0">
                <a:latin typeface="+mn-lt"/>
                <a:cs typeface="+mn-cs"/>
              </a:rPr>
              <a:t>β</a:t>
            </a:r>
            <a:r>
              <a:rPr lang="en-US" sz="3200" dirty="0">
                <a:latin typeface="+mn-lt"/>
                <a:cs typeface="+mn-cs"/>
              </a:rPr>
              <a:t>&gt;0.</a:t>
            </a:r>
          </a:p>
          <a:p>
            <a:pPr algn="ctr">
              <a:defRPr/>
            </a:pPr>
            <a:endParaRPr lang="en-US" sz="3200" dirty="0">
              <a:latin typeface="+mn-lt"/>
              <a:cs typeface="+mn-cs"/>
            </a:endParaRP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Goals: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Algorithm for sampling from this density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Get a feel for the density’s “ghost” meaning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20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Result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 algorithm derived from ghosts that samples </a:t>
            </a:r>
            <a:r>
              <a:rPr lang="en-US" dirty="0" err="1" smtClean="0"/>
              <a:t>eigenvalues</a:t>
            </a:r>
            <a:endParaRPr lang="en-US" dirty="0" smtClean="0"/>
          </a:p>
          <a:p>
            <a:pPr eaLnBrk="1" hangingPunct="1"/>
            <a:r>
              <a:rPr lang="en-US" dirty="0" smtClean="0"/>
              <a:t>A MATLAB implementation that is consistent with other beta-</a:t>
            </a:r>
            <a:r>
              <a:rPr lang="en-US" dirty="0" err="1" smtClean="0"/>
              <a:t>ized</a:t>
            </a:r>
            <a:r>
              <a:rPr lang="en-US" dirty="0" smtClean="0"/>
              <a:t> formulas</a:t>
            </a:r>
          </a:p>
          <a:p>
            <a:pPr lvl="1" eaLnBrk="1" hangingPunct="1"/>
            <a:r>
              <a:rPr lang="en-US" dirty="0" smtClean="0"/>
              <a:t>Largest </a:t>
            </a:r>
            <a:r>
              <a:rPr lang="en-US" dirty="0" err="1" smtClean="0"/>
              <a:t>Eigenvalue</a:t>
            </a:r>
            <a:endParaRPr lang="en-US" dirty="0" smtClean="0"/>
          </a:p>
          <a:p>
            <a:pPr lvl="1" eaLnBrk="1" hangingPunct="1"/>
            <a:r>
              <a:rPr lang="en-US" dirty="0" smtClean="0"/>
              <a:t>Smallest </a:t>
            </a:r>
            <a:r>
              <a:rPr lang="en-US" dirty="0" err="1" smtClean="0"/>
              <a:t>Eigenvalue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4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07237" cy="1239838"/>
          </a:xfrm>
        </p:spPr>
        <p:txBody>
          <a:bodyPr/>
          <a:lstStyle/>
          <a:p>
            <a:r>
              <a:rPr lang="en-US" dirty="0" smtClean="0"/>
              <a:t>An Intriguing Thesis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results/methodologies from</a:t>
            </a:r>
          </a:p>
          <a:p>
            <a:pPr marL="0" indent="0" algn="ctr">
              <a:buNone/>
            </a:pPr>
            <a:r>
              <a:rPr lang="en-US" dirty="0" smtClean="0"/>
              <a:t>NUMERICAL LINEAR ALGEBRA</a:t>
            </a:r>
          </a:p>
          <a:p>
            <a:pPr marL="0" indent="0">
              <a:buNone/>
            </a:pPr>
            <a:r>
              <a:rPr lang="en-US" dirty="0" smtClean="0"/>
              <a:t>would be valuable even if computers had not been built.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but I’m glad we have computers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…&amp;  I’m especially grateful for the Julia computing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practice with Ghosts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/>
          <a:srcRect l="29504" t="51636" r="11340" b="31505"/>
          <a:stretch>
            <a:fillRect/>
          </a:stretch>
        </p:blipFill>
        <p:spPr bwMode="auto">
          <a:xfrm>
            <a:off x="28575" y="2679700"/>
            <a:ext cx="889952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410200" y="2879725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60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Bidiagonalizing </a:t>
            </a:r>
            <a:r>
              <a:rPr lang="el-GR" smtClean="0"/>
              <a:t>Σ</a:t>
            </a:r>
            <a:r>
              <a:rPr lang="en-US" smtClean="0"/>
              <a:t>=I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3897313"/>
            <a:ext cx="8229600" cy="2590800"/>
          </a:xfrm>
        </p:spPr>
        <p:txBody>
          <a:bodyPr/>
          <a:lstStyle/>
          <a:p>
            <a:pPr eaLnBrk="1" hangingPunct="1"/>
            <a:r>
              <a:rPr lang="en-US" smtClean="0"/>
              <a:t>Z’Z has the </a:t>
            </a:r>
            <a:r>
              <a:rPr lang="el-GR" smtClean="0"/>
              <a:t>Σ</a:t>
            </a:r>
            <a:r>
              <a:rPr lang="en-US" smtClean="0"/>
              <a:t>=I density giving a special case of</a:t>
            </a:r>
          </a:p>
          <a:p>
            <a:pPr eaLnBrk="1" hangingPunct="1"/>
            <a:endParaRPr lang="en-US" smtClean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/>
          <a:srcRect l="31664" t="47990" r="10909" b="26131"/>
          <a:stretch>
            <a:fillRect/>
          </a:stretch>
        </p:blipFill>
        <p:spPr bwMode="auto">
          <a:xfrm>
            <a:off x="304800" y="1295400"/>
            <a:ext cx="8815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4" cstate="print"/>
          <a:srcRect l="30859" t="64063" r="14017" b="23123"/>
          <a:stretch>
            <a:fillRect/>
          </a:stretch>
        </p:blipFill>
        <p:spPr bwMode="auto">
          <a:xfrm>
            <a:off x="454025" y="4648200"/>
            <a:ext cx="75771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4" cstate="print"/>
          <a:srcRect l="68784" t="63892" r="30107" b="13811"/>
          <a:stretch>
            <a:fillRect/>
          </a:stretch>
        </p:blipFill>
        <p:spPr bwMode="auto">
          <a:xfrm>
            <a:off x="5657850" y="4676775"/>
            <a:ext cx="15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38200" y="1143000"/>
            <a:ext cx="5410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74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07237" cy="1239838"/>
          </a:xfrm>
        </p:spPr>
        <p:txBody>
          <a:bodyPr/>
          <a:lstStyle/>
          <a:p>
            <a:r>
              <a:rPr lang="en-US" dirty="0" smtClean="0"/>
              <a:t>Numerical Experiments – Largest </a:t>
            </a:r>
            <a:r>
              <a:rPr lang="en-US" dirty="0" err="1" smtClean="0"/>
              <a:t>Eigenvalue</a:t>
            </a:r>
            <a:endParaRPr 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Analytic Formula for largest </a:t>
            </a:r>
            <a:r>
              <a:rPr lang="en-US" dirty="0" err="1" smtClean="0"/>
              <a:t>eigenvalue</a:t>
            </a:r>
            <a:r>
              <a:rPr lang="en-US" dirty="0" smtClean="0"/>
              <a:t> dist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 and </a:t>
            </a:r>
            <a:r>
              <a:rPr lang="en-US" dirty="0" err="1" smtClean="0"/>
              <a:t>Koev</a:t>
            </a:r>
            <a:r>
              <a:rPr lang="en-US" dirty="0" smtClean="0"/>
              <a:t>: software to compute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 l="28430" t="53105" r="5232" b="38330"/>
          <a:stretch>
            <a:fillRect/>
          </a:stretch>
        </p:blipFill>
        <p:spPr bwMode="auto">
          <a:xfrm>
            <a:off x="381000" y="2667000"/>
            <a:ext cx="8321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 cstate="print"/>
          <a:srcRect l="53943" t="53105" r="44843" b="38330"/>
          <a:stretch>
            <a:fillRect/>
          </a:stretch>
        </p:blipFill>
        <p:spPr bwMode="auto">
          <a:xfrm>
            <a:off x="3620779" y="2703535"/>
            <a:ext cx="15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15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F5B6ED5-0F7B-429A-83E3-697DEE8C8C62}" type="slidenum">
              <a:rPr lang="en-US"/>
              <a:pPr/>
              <a:t>53</a:t>
            </a:fld>
            <a:endParaRPr lang="en-US"/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 cstate="print"/>
          <a:srcRect l="30624" t="32866" r="28751" b="22244"/>
          <a:stretch>
            <a:fillRect/>
          </a:stretch>
        </p:blipFill>
        <p:spPr bwMode="auto">
          <a:xfrm>
            <a:off x="609600" y="0"/>
            <a:ext cx="769620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" y="76200"/>
            <a:ext cx="8763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04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6096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00400" y="685800"/>
            <a:ext cx="2971800" cy="29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 l="7500" t="14429" r="5000" b="3809"/>
          <a:stretch>
            <a:fillRect/>
          </a:stretch>
        </p:blipFill>
        <p:spPr bwMode="auto">
          <a:xfrm>
            <a:off x="0" y="-125413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76200"/>
            <a:ext cx="8763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65150"/>
            <a:ext cx="704056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86100" y="595313"/>
            <a:ext cx="2971800" cy="296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49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7392824-3100-469D-8ABC-A8B5A72C7F72}" type="slidenum">
              <a:rPr lang="en-US"/>
              <a:pPr/>
              <a:t>55</a:t>
            </a:fld>
            <a:endParaRPr 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3628" r="11005" b="4610"/>
          <a:stretch>
            <a:fillRect/>
          </a:stretch>
        </p:blipFill>
        <p:spPr bwMode="auto">
          <a:xfrm>
            <a:off x="3048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76200"/>
            <a:ext cx="8763000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533400"/>
            <a:ext cx="7242175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552450"/>
            <a:ext cx="2971800" cy="29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Smallest Eigenvalue as Well</a:t>
            </a:r>
          </a:p>
        </p:txBody>
      </p:sp>
      <p:sp>
        <p:nvSpPr>
          <p:cNvPr id="63491" name="AutoShape 2" descr="https://mail-attachment.googleusercontent.com/attachment/u/1/?ui=2&amp;ik=e8a4e77730&amp;view=att&amp;th=138be4ff1940d3df&amp;attid=0.1&amp;disp=inline&amp;realattid=f_h52g3g0r0&amp;safe=1&amp;zw&amp;saduie=AG9B_P-RYeZZC0FAa273ikpRc9Ep&amp;sadet=1344327014013&amp;sads=naRnkozgGQNUPiit0fspjkfrB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AutoShape 4" descr="https://mail-attachment.googleusercontent.com/attachment/u/1/?ui=2&amp;ik=e8a4e77730&amp;view=att&amp;th=138be4ff1940d3df&amp;attid=0.1&amp;disp=inline&amp;realattid=f_h52g3g0r0&amp;safe=1&amp;zw&amp;saduie=AG9B_P-RYeZZC0FAa273ikpRc9Ep&amp;sadet=1344327014013&amp;sads=naRnkozgGQNUPiit0fspjkfrB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2" cstate="print"/>
          <a:srcRect l="20625" t="45691" r="5624" b="35872"/>
          <a:stretch>
            <a:fillRect/>
          </a:stretch>
        </p:blipFill>
        <p:spPr bwMode="auto">
          <a:xfrm>
            <a:off x="0" y="2743200"/>
            <a:ext cx="899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609600" y="1981200"/>
            <a:ext cx="414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cdf of the smallest eigenvalue,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2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Cdf’s of smallest eigenvalue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F3A52A-361D-4F94-94CC-20F2C0561EC5}" type="slidenum">
              <a:rPr lang="en-US"/>
              <a:pPr/>
              <a:t>57</a:t>
            </a:fld>
            <a:endParaRPr lang="en-US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 l="32500" t="32063" r="16251" b="16634"/>
          <a:stretch>
            <a:fillRect/>
          </a:stretch>
        </p:blipFill>
        <p:spPr bwMode="auto">
          <a:xfrm>
            <a:off x="990600" y="1295400"/>
            <a:ext cx="6858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76200"/>
            <a:ext cx="8763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4572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33700" y="457200"/>
            <a:ext cx="2971800" cy="296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Continuum of </a:t>
            </a:r>
            <a:r>
              <a:rPr lang="en-US" dirty="0" err="1" smtClean="0"/>
              <a:t>Haar</a:t>
            </a:r>
            <a:r>
              <a:rPr lang="en-US" dirty="0" smtClean="0"/>
              <a:t> Measures generalizing orthogonal, unitary, </a:t>
            </a:r>
            <a:r>
              <a:rPr lang="en-US" dirty="0" err="1" smtClean="0"/>
              <a:t>symplectic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Place finite random matrix theory “</a:t>
            </a:r>
            <a:r>
              <a:rPr lang="el-GR" dirty="0" smtClean="0"/>
              <a:t>β</a:t>
            </a:r>
            <a:r>
              <a:rPr lang="en-US" dirty="0" smtClean="0"/>
              <a:t>”into same framework as infinite random matrix theory: specifically </a:t>
            </a:r>
            <a:r>
              <a:rPr lang="el-GR" dirty="0" smtClean="0"/>
              <a:t>β</a:t>
            </a:r>
            <a:r>
              <a:rPr lang="en-US" dirty="0" smtClean="0"/>
              <a:t> as a knob to turn down the randomness, e.g. Airy Kernel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–d</a:t>
            </a:r>
            <a:r>
              <a:rPr lang="en-US" baseline="30000" dirty="0" smtClean="0"/>
              <a:t>2</a:t>
            </a:r>
            <a:r>
              <a:rPr lang="en-US" dirty="0" smtClean="0"/>
              <a:t>/dx</a:t>
            </a:r>
            <a:r>
              <a:rPr lang="en-US" baseline="30000" dirty="0" smtClean="0"/>
              <a:t>2</a:t>
            </a:r>
            <a:r>
              <a:rPr lang="en-US" dirty="0" smtClean="0"/>
              <a:t>+x+(2/</a:t>
            </a:r>
            <a:r>
              <a:rPr lang="el-GR" dirty="0" smtClean="0"/>
              <a:t>β</a:t>
            </a:r>
            <a:r>
              <a:rPr lang="el-GR" baseline="30000" dirty="0" smtClean="0"/>
              <a:t>½</a:t>
            </a:r>
            <a:r>
              <a:rPr lang="en-US" dirty="0" smtClean="0"/>
              <a:t>)</a:t>
            </a:r>
            <a:r>
              <a:rPr lang="en-US" dirty="0" err="1" smtClean="0"/>
              <a:t>dW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White Noise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2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3" y="17526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=2</a:t>
            </a:r>
            <a:r>
              <a:rPr lang="el-GR" dirty="0" smtClean="0"/>
              <a:t>π</a:t>
            </a:r>
            <a:r>
              <a:rPr lang="en-US" dirty="0" smtClean="0"/>
              <a:t>/</a:t>
            </a:r>
            <a:r>
              <a:rPr lang="el-GR" dirty="0" smtClean="0"/>
              <a:t>Γ</a:t>
            </a:r>
            <a:r>
              <a:rPr lang="en-US" dirty="0" smtClean="0"/>
              <a:t>(n/2)=“surface area of sphere”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Defined at any n=</a:t>
            </a:r>
            <a:r>
              <a:rPr lang="el-GR" dirty="0" smtClean="0"/>
              <a:t> β</a:t>
            </a:r>
            <a:r>
              <a:rPr lang="en-US" dirty="0" smtClean="0"/>
              <a:t>&gt;0.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</a:t>
            </a:r>
            <a:r>
              <a:rPr lang="el-GR" dirty="0" smtClean="0"/>
              <a:t>β</a:t>
            </a:r>
            <a:r>
              <a:rPr lang="en-US" dirty="0" smtClean="0"/>
              <a:t>-ghost x is formally defined by a function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smtClean="0"/>
              <a:t>(r) such that ∫</a:t>
            </a:r>
            <a:r>
              <a:rPr lang="en-US" baseline="30000" dirty="0" smtClean="0"/>
              <a:t>∞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x</a:t>
            </a:r>
            <a:r>
              <a:rPr lang="en-US" dirty="0" smtClean="0"/>
              <a:t>(r) r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-1</a:t>
            </a:r>
            <a:r>
              <a:rPr lang="en-US" dirty="0" smtClean="0"/>
              <a:t>S</a:t>
            </a:r>
            <a:r>
              <a:rPr lang="el-GR" baseline="-25000" dirty="0" smtClean="0"/>
              <a:t>β</a:t>
            </a:r>
            <a:r>
              <a:rPr lang="en-US" baseline="-25000" dirty="0" smtClean="0"/>
              <a:t>-1</a:t>
            </a:r>
            <a:r>
              <a:rPr lang="en-US" dirty="0" smtClean="0"/>
              <a:t>dr=1.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Note: For </a:t>
            </a:r>
            <a:r>
              <a:rPr lang="el-GR" dirty="0" smtClean="0"/>
              <a:t>β</a:t>
            </a:r>
            <a:r>
              <a:rPr lang="en-US" dirty="0" smtClean="0"/>
              <a:t> integer, the x can be realized as a random spherically symmetric variable in </a:t>
            </a:r>
            <a:r>
              <a:rPr lang="el-GR" dirty="0" smtClean="0"/>
              <a:t>β</a:t>
            </a:r>
            <a:r>
              <a:rPr lang="en-US" dirty="0" smtClean="0"/>
              <a:t> dimensions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Example: A </a:t>
            </a:r>
            <a:r>
              <a:rPr lang="el-GR" dirty="0" smtClean="0"/>
              <a:t>β</a:t>
            </a:r>
            <a:r>
              <a:rPr lang="en-US" dirty="0" smtClean="0"/>
              <a:t>-normal ghost is defined by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f(r)=(2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/2</a:t>
            </a:r>
            <a:r>
              <a:rPr lang="en-US" dirty="0" smtClean="0"/>
              <a:t>e</a:t>
            </a:r>
            <a:r>
              <a:rPr lang="en-US" baseline="30000" dirty="0" smtClean="0"/>
              <a:t>-r</a:t>
            </a:r>
            <a:r>
              <a:rPr lang="en-US" sz="1940" baseline="80000" dirty="0" smtClean="0"/>
              <a:t>2</a:t>
            </a:r>
            <a:r>
              <a:rPr lang="en-US" baseline="30000" dirty="0" smtClean="0"/>
              <a:t>/2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Example: Zero is defined with constant*</a:t>
            </a:r>
            <a:r>
              <a:rPr lang="el-GR" dirty="0" smtClean="0"/>
              <a:t>δ</a:t>
            </a:r>
            <a:r>
              <a:rPr lang="en-US" dirty="0" smtClean="0"/>
              <a:t>(r).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we do algebra?  Can we do linear algebra?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we add? Can we multiply?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aseline="30000" dirty="0" smtClean="0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1524000" y="289560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aseline="-25000">
                <a:latin typeface="Calibri" pitchFamily="34" charset="0"/>
              </a:rPr>
              <a:t> r=0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22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oppermind.homelinux.org/joomla/images/myimages/mathematica8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5" y="2895600"/>
            <a:ext cx="1307074" cy="7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Eigenvalues of </a:t>
            </a:r>
            <a:r>
              <a:rPr lang="en-US" dirty="0" err="1" smtClean="0"/>
              <a:t>GOE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dirty="0" smtClean="0"/>
              <a:t>=1 means reals)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712682"/>
            <a:ext cx="8991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Naïve Way in four languages:</a:t>
            </a:r>
            <a:endParaRPr lang="en-US" dirty="0"/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eigvals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dirty="0" smtClean="0"/>
              <a:t>        </a:t>
            </a:r>
            <a:r>
              <a:rPr lang="en-US" sz="1600" dirty="0" smtClean="0"/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A=matrix(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rnorm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(n*n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=n);S=(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(a))/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eigen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S,symmetric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T,only.values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)$values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 smtClean="0"/>
              <a:t>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RandomArray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NormalDistribution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[],{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}];</a:t>
            </a: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A+Transpose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[A])/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[2*n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];Eigenvalues[s]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9" b="2149"/>
          <a:stretch/>
        </p:blipFill>
        <p:spPr bwMode="auto">
          <a:xfrm>
            <a:off x="1249644" y="3810000"/>
            <a:ext cx="5791200" cy="28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58" y="2362200"/>
            <a:ext cx="70573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10" y="1066800"/>
            <a:ext cx="1084931" cy="7992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676400" y="17526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3622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30480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6" descr="http://julialang.or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" y="1676401"/>
            <a:ext cx="114574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Understanding ∏|</a:t>
            </a:r>
            <a:r>
              <a:rPr lang="el-GR" smtClean="0"/>
              <a:t>λ</a:t>
            </a:r>
            <a:r>
              <a:rPr lang="en-US" baseline="-25000" smtClean="0"/>
              <a:t>i</a:t>
            </a:r>
            <a:r>
              <a:rPr lang="en-US" smtClean="0"/>
              <a:t>-</a:t>
            </a:r>
            <a:r>
              <a:rPr lang="el-GR" smtClean="0"/>
              <a:t>λ</a:t>
            </a:r>
            <a:r>
              <a:rPr lang="en-US" baseline="-25000" smtClean="0"/>
              <a:t>j</a:t>
            </a:r>
            <a:r>
              <a:rPr lang="en-US" smtClean="0"/>
              <a:t>|</a:t>
            </a:r>
            <a:r>
              <a:rPr lang="el-GR" baseline="30000" smtClean="0"/>
              <a:t>β</a:t>
            </a:r>
            <a:r>
              <a:rPr lang="en-US" baseline="30000" smtClean="0"/>
              <a:t> </a:t>
            </a:r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Define volume element (</a:t>
            </a:r>
            <a:r>
              <a:rPr lang="en-US" dirty="0" err="1" smtClean="0"/>
              <a:t>dx</a:t>
            </a:r>
            <a:r>
              <a:rPr lang="en-US" dirty="0" smtClean="0"/>
              <a:t>)^ by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(r </a:t>
            </a:r>
            <a:r>
              <a:rPr lang="en-US" dirty="0" err="1" smtClean="0"/>
              <a:t>dx</a:t>
            </a:r>
            <a:r>
              <a:rPr lang="en-US" dirty="0" smtClean="0"/>
              <a:t>)^=r</a:t>
            </a:r>
            <a:r>
              <a:rPr lang="el-GR" baseline="30000" dirty="0" smtClean="0"/>
              <a:t>β</a:t>
            </a:r>
            <a:r>
              <a:rPr lang="en-US" dirty="0" smtClean="0"/>
              <a:t>(</a:t>
            </a:r>
            <a:r>
              <a:rPr lang="en-US" dirty="0" err="1" smtClean="0"/>
              <a:t>dx</a:t>
            </a:r>
            <a:r>
              <a:rPr lang="en-US" dirty="0" smtClean="0"/>
              <a:t>)^    (</a:t>
            </a:r>
            <a:r>
              <a:rPr lang="el-GR" dirty="0" smtClean="0"/>
              <a:t>β</a:t>
            </a:r>
            <a:r>
              <a:rPr lang="en-US" dirty="0" smtClean="0"/>
              <a:t>-dim volume, like fractals, but don’t really see any fractal theory here)</a:t>
            </a:r>
          </a:p>
          <a:p>
            <a:pPr eaLnBrk="1" hangingPunct="1"/>
            <a:r>
              <a:rPr lang="en-US" dirty="0" err="1" smtClean="0"/>
              <a:t>Jacobians</a:t>
            </a:r>
            <a:r>
              <a:rPr lang="en-US" dirty="0" smtClean="0"/>
              <a:t>: A=Q</a:t>
            </a:r>
            <a:r>
              <a:rPr lang="el-GR" dirty="0" smtClean="0"/>
              <a:t>Λ</a:t>
            </a:r>
            <a:r>
              <a:rPr lang="en-US" dirty="0" smtClean="0"/>
              <a:t>Q’  (Sym </a:t>
            </a:r>
            <a:r>
              <a:rPr lang="en-US" dirty="0" err="1" smtClean="0"/>
              <a:t>Eigendecomposition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err="1" smtClean="0"/>
              <a:t>Q’dAQ</a:t>
            </a:r>
            <a:r>
              <a:rPr lang="en-US" dirty="0" smtClean="0"/>
              <a:t>=d</a:t>
            </a:r>
            <a:r>
              <a:rPr lang="el-GR" dirty="0" smtClean="0"/>
              <a:t>Λ</a:t>
            </a:r>
            <a:r>
              <a:rPr lang="en-US" dirty="0" smtClean="0"/>
              <a:t>+(</a:t>
            </a:r>
            <a:r>
              <a:rPr lang="en-US" dirty="0" err="1" smtClean="0"/>
              <a:t>Q’dQ</a:t>
            </a:r>
            <a:r>
              <a:rPr lang="en-US" dirty="0" smtClean="0"/>
              <a:t>)</a:t>
            </a:r>
            <a:r>
              <a:rPr lang="el-GR" dirty="0" smtClean="0"/>
              <a:t>Λ</a:t>
            </a:r>
            <a:r>
              <a:rPr lang="en-US" dirty="0" smtClean="0"/>
              <a:t>-</a:t>
            </a:r>
            <a:r>
              <a:rPr lang="el-GR" dirty="0" smtClean="0"/>
              <a:t> Λ</a:t>
            </a:r>
            <a:r>
              <a:rPr lang="en-US" dirty="0" smtClean="0"/>
              <a:t>(</a:t>
            </a:r>
            <a:r>
              <a:rPr lang="en-US" dirty="0" err="1" smtClean="0"/>
              <a:t>Q’dQ</a:t>
            </a:r>
            <a:r>
              <a:rPr lang="en-US" dirty="0" smtClean="0"/>
              <a:t>)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(</a:t>
            </a:r>
            <a:r>
              <a:rPr lang="en-US" dirty="0" err="1" smtClean="0"/>
              <a:t>dA</a:t>
            </a:r>
            <a:r>
              <a:rPr lang="en-US" dirty="0" smtClean="0"/>
              <a:t>)^=(</a:t>
            </a:r>
            <a:r>
              <a:rPr lang="en-US" dirty="0" err="1" smtClean="0"/>
              <a:t>Q’dAQ</a:t>
            </a:r>
            <a:r>
              <a:rPr lang="en-US" dirty="0" smtClean="0"/>
              <a:t>)^= diagonal ^ strictly-upper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	diagonal = ∏d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=(d</a:t>
            </a:r>
            <a:r>
              <a:rPr lang="el-GR" dirty="0" smtClean="0"/>
              <a:t>Λ</a:t>
            </a:r>
            <a:r>
              <a:rPr lang="en-US" dirty="0" smtClean="0"/>
              <a:t>)^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      off-</a:t>
            </a:r>
            <a:r>
              <a:rPr lang="en-US" dirty="0" err="1" smtClean="0"/>
              <a:t>diag</a:t>
            </a:r>
            <a:r>
              <a:rPr lang="en-US" dirty="0" smtClean="0"/>
              <a:t> = ∏</a:t>
            </a:r>
            <a:r>
              <a:rPr lang="en-US" sz="7200" baseline="-8000" dirty="0" smtClean="0"/>
              <a:t>(</a:t>
            </a:r>
            <a:r>
              <a:rPr lang="en-US" dirty="0" smtClean="0"/>
              <a:t>(</a:t>
            </a:r>
            <a:r>
              <a:rPr lang="en-US" dirty="0" err="1" smtClean="0"/>
              <a:t>Q’dQ</a:t>
            </a:r>
            <a:r>
              <a:rPr lang="en-US" dirty="0" smtClean="0"/>
              <a:t>)</a:t>
            </a:r>
            <a:r>
              <a:rPr lang="en-US" baseline="-25000" dirty="0" err="1" smtClean="0"/>
              <a:t>ij</a:t>
            </a:r>
            <a:r>
              <a:rPr lang="en-US" dirty="0" smtClean="0"/>
              <a:t>(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baseline="-25000" dirty="0" smtClean="0"/>
              <a:t>j</a:t>
            </a:r>
            <a:r>
              <a:rPr lang="en-US" dirty="0" smtClean="0"/>
              <a:t>)</a:t>
            </a:r>
            <a:r>
              <a:rPr lang="en-US" sz="7200" baseline="-8000" dirty="0" smtClean="0"/>
              <a:t>)</a:t>
            </a:r>
            <a:r>
              <a:rPr lang="en-US" dirty="0" smtClean="0"/>
              <a:t>^=(</a:t>
            </a:r>
            <a:r>
              <a:rPr lang="en-US" dirty="0" err="1" smtClean="0"/>
              <a:t>Q’dQ</a:t>
            </a:r>
            <a:r>
              <a:rPr lang="en-US" dirty="0" smtClean="0"/>
              <a:t>)^ ∏|</a:t>
            </a:r>
            <a:r>
              <a:rPr lang="el-GR" dirty="0" smtClean="0"/>
              <a:t>λ</a:t>
            </a:r>
            <a:r>
              <a:rPr lang="en-US" baseline="-25000" dirty="0" err="1" smtClean="0"/>
              <a:t>i</a:t>
            </a:r>
            <a:r>
              <a:rPr lang="en-US" dirty="0" smtClean="0"/>
              <a:t>-</a:t>
            </a:r>
            <a:r>
              <a:rPr lang="el-GR" dirty="0" smtClean="0"/>
              <a:t>λ</a:t>
            </a:r>
            <a:r>
              <a:rPr lang="en-US" baseline="-25000" dirty="0" smtClean="0"/>
              <a:t>j</a:t>
            </a:r>
            <a:r>
              <a:rPr lang="en-US" dirty="0" smtClean="0"/>
              <a:t>|</a:t>
            </a:r>
            <a:r>
              <a:rPr lang="el-GR" baseline="30000" dirty="0" smtClean="0"/>
              <a:t>β</a:t>
            </a:r>
            <a:r>
              <a:rPr lang="en-US" baseline="30000" dirty="0" smtClean="0"/>
              <a:t> 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96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oppermind.homelinux.org/joomla/images/myimages/mathematica8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5" y="2895600"/>
            <a:ext cx="1307074" cy="7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Eigenvalues of </a:t>
            </a:r>
            <a:r>
              <a:rPr lang="en-US" dirty="0" err="1" smtClean="0"/>
              <a:t>GOE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dirty="0" smtClean="0"/>
              <a:t>=1 means reals)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712682"/>
            <a:ext cx="8991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Naïve Way in four languages:</a:t>
            </a:r>
            <a:endParaRPr lang="en-US" dirty="0"/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eigvals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dirty="0" smtClean="0"/>
              <a:t>        </a:t>
            </a:r>
            <a:r>
              <a:rPr lang="en-US" sz="1600" dirty="0" smtClean="0"/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A=matrix(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rnorm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(n*n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=n);S=(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(a))/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eigen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S,symmetric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T,only.values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)$values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 smtClean="0"/>
              <a:t>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RandomArray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NormalDistribution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[],{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}];</a:t>
            </a: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A+Transpose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[A])/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[n];Eigenvalues[s]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9" b="2149"/>
          <a:stretch/>
        </p:blipFill>
        <p:spPr bwMode="auto">
          <a:xfrm>
            <a:off x="1249644" y="3810000"/>
            <a:ext cx="5791200" cy="28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58" y="2362200"/>
            <a:ext cx="70573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10" y="1066800"/>
            <a:ext cx="1084931" cy="7992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676400" y="17526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3622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30480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6" descr="http://julialang.or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" y="1676401"/>
            <a:ext cx="114574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362200" y="2514600"/>
            <a:ext cx="6781800" cy="4343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If for you: simulation is just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intuition, a check, a figure, or a student project,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then software like this is written quickly and victory is declared.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4" name="Picture 2" descr="http://www.psychsearch.net/wp-content/uploads/warnin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50" y="2567049"/>
            <a:ext cx="1057275" cy="7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oppermind.homelinux.org/joomla/images/myimages/mathematica8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5" y="2895600"/>
            <a:ext cx="1307074" cy="7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Eigenvalues of </a:t>
            </a:r>
            <a:r>
              <a:rPr lang="en-US" dirty="0" err="1" smtClean="0"/>
              <a:t>GOE</a:t>
            </a:r>
            <a:r>
              <a:rPr lang="en-US" dirty="0" smtClean="0"/>
              <a:t> (</a:t>
            </a:r>
            <a:r>
              <a:rPr lang="el-GR" dirty="0" smtClean="0"/>
              <a:t>β</a:t>
            </a:r>
            <a:r>
              <a:rPr lang="en-US" dirty="0" smtClean="0"/>
              <a:t>=1 means reals)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712682"/>
            <a:ext cx="8991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Naïve Way in four languages:</a:t>
            </a:r>
            <a:endParaRPr lang="en-US" dirty="0"/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    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 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lvl="1" indent="0" eaLnBrk="1" hangingPunct="1">
              <a:lnSpc>
                <a:spcPts val="2700"/>
              </a:lnSpc>
              <a:buClr>
                <a:srgbClr val="993333"/>
              </a:buCl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’)/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(2*n);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eigvals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dirty="0" smtClean="0"/>
              <a:t>        </a:t>
            </a:r>
            <a:r>
              <a:rPr lang="en-US" sz="1600" dirty="0" smtClean="0"/>
              <a:t>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A=matrix(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rnorm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(n*n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),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ncol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=n);S=(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(a))/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(2*n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eigen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S,symmetric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T,only.values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=T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)$values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 A=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RandomArray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NormalDistribution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[],{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n,n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}];</a:t>
            </a:r>
          </a:p>
          <a:p>
            <a:pPr lvl="1" eaLnBrk="1" hangingPunct="1"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A+Transpose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[A])/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[n];Eigenvalues[s]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9" b="2149"/>
          <a:stretch/>
        </p:blipFill>
        <p:spPr bwMode="auto">
          <a:xfrm>
            <a:off x="1249644" y="3810000"/>
            <a:ext cx="5791200" cy="28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58" y="2362200"/>
            <a:ext cx="70573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10" y="1066800"/>
            <a:ext cx="1084931" cy="79920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1676400" y="17526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676400" y="23622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76400" y="3048000"/>
            <a:ext cx="6019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6" descr="http://julialang.or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1" y="1676401"/>
            <a:ext cx="114574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362200" y="2514600"/>
            <a:ext cx="6781800" cy="4343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"/>
              </a:rPr>
              <a:t>For me: Simulation is a chance to research efficiency, </a:t>
            </a:r>
            <a:r>
              <a:rPr lang="en-US" u="sng" dirty="0" smtClean="0">
                <a:latin typeface="Times"/>
              </a:rPr>
              <a:t>Numerical Linear Algebra Style</a:t>
            </a:r>
            <a:r>
              <a:rPr lang="en-US" dirty="0" smtClean="0">
                <a:latin typeface="Times"/>
              </a:rPr>
              <a:t>, and this research cycles back to the mathematics!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4" name="Picture 2" descr="https://encrypted-tbn2.gstatic.com/images?q=tbn:ANd9GcTeSltWDgVQq9WPgIIXg90-xBj8vnk6pzGut6Z5lXeQb6yPryij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6"/>
          <a:stretch/>
        </p:blipFill>
        <p:spPr bwMode="auto">
          <a:xfrm>
            <a:off x="2667000" y="3136629"/>
            <a:ext cx="4114800" cy="2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54744" y="2445603"/>
            <a:ext cx="682276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Numerical Linear Algebra</a:t>
            </a:r>
          </a:p>
          <a:p>
            <a:pPr algn="ctr"/>
            <a:r>
              <a:rPr lang="en-US" sz="46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</a:p>
          <a:p>
            <a:pPr algn="ctr"/>
            <a:r>
              <a:rPr lang="en-US" sz="4600" b="1" dirty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6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</a:p>
          <a:p>
            <a:pPr algn="ctr"/>
            <a:endParaRPr lang="en-US" sz="4600" b="1" dirty="0" smtClean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600" b="1" dirty="0" smtClean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46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4254545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Ψ</a:t>
            </a:r>
            <a:r>
              <a:rPr lang="en-US" sz="4000" dirty="0" smtClean="0">
                <a:solidFill>
                  <a:srgbClr val="FFFF00"/>
                </a:solidFill>
              </a:rPr>
              <a:t>=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0713" y="304800"/>
            <a:ext cx="7939005" cy="1239838"/>
          </a:xfrm>
        </p:spPr>
        <p:txBody>
          <a:bodyPr/>
          <a:lstStyle/>
          <a:p>
            <a:pPr eaLnBrk="1" hangingPunct="1"/>
            <a:r>
              <a:rPr lang="en-US" dirty="0" err="1" smtClean="0"/>
              <a:t>Tridiagonal</a:t>
            </a:r>
            <a:r>
              <a:rPr lang="en-US" dirty="0" smtClean="0"/>
              <a:t> Model More Efficient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l-GR" dirty="0"/>
              <a:t>β</a:t>
            </a:r>
            <a:r>
              <a:rPr lang="en-US" dirty="0" smtClean="0"/>
              <a:t>=1: Same eigenvalue distribution!)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34846" name="Picture 7"/>
          <p:cNvPicPr>
            <a:picLocks noChangeAspect="1" noChangeArrowheads="1"/>
          </p:cNvPicPr>
          <p:nvPr/>
        </p:nvPicPr>
        <p:blipFill>
          <a:blip r:embed="rId3" cstate="print"/>
          <a:srcRect l="19501" t="28835" r="3500" b="32942"/>
          <a:stretch>
            <a:fillRect/>
          </a:stretch>
        </p:blipFill>
        <p:spPr bwMode="auto">
          <a:xfrm>
            <a:off x="533400" y="1450032"/>
            <a:ext cx="782387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8" name="TextBox 7"/>
          <p:cNvSpPr txBox="1">
            <a:spLocks noChangeArrowheads="1"/>
          </p:cNvSpPr>
          <p:nvPr/>
        </p:nvSpPr>
        <p:spPr bwMode="auto">
          <a:xfrm>
            <a:off x="152400" y="5485434"/>
            <a:ext cx="356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(Silverstein, Trotter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general </a:t>
            </a:r>
            <a:r>
              <a:rPr lang="el-GR" dirty="0"/>
              <a:t>β </a:t>
            </a:r>
            <a:r>
              <a:rPr lang="en-US" dirty="0" err="1" smtClean="0"/>
              <a:t>Dumitriu&amp;E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514635"/>
            <a:ext cx="1426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~N(0,2)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8319" y="4746770"/>
            <a:ext cx="4608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Julia: 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eig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SymTridiagonal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d,e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r>
              <a:rPr lang="en-US" dirty="0" smtClean="0"/>
              <a:t>Storage: O(n) (</a:t>
            </a:r>
            <a:r>
              <a:rPr lang="en-US" dirty="0" err="1" smtClean="0"/>
              <a:t>vs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Time: O(n</a:t>
            </a:r>
            <a:r>
              <a:rPr lang="en-US" baseline="30000" dirty="0" smtClean="0"/>
              <a:t>2</a:t>
            </a:r>
            <a:r>
              <a:rPr lang="en-US" dirty="0" smtClean="0"/>
              <a:t>) (</a:t>
            </a:r>
            <a:r>
              <a:rPr lang="en-US" dirty="0" err="1" smtClean="0"/>
              <a:t>vs</a:t>
            </a:r>
            <a:r>
              <a:rPr lang="en-US" dirty="0" smtClean="0"/>
              <a:t> O(n</a:t>
            </a:r>
            <a:r>
              <a:rPr lang="en-US" baseline="30000" dirty="0" smtClean="0"/>
              <a:t>3</a:t>
            </a:r>
            <a:r>
              <a:rPr lang="en-US" dirty="0" smtClean="0"/>
              <a:t>))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Page </a:t>
            </a:r>
            <a:fld id="{72D78AD0-160A-4777-8390-4CCBAAA9958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974032"/>
            <a:ext cx="152400" cy="3787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28800" y="3126432"/>
            <a:ext cx="152400" cy="3787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5415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19341</TotalTime>
  <Words>2034</Words>
  <Application>Microsoft Office PowerPoint</Application>
  <PresentationFormat>On-screen Show (4:3)</PresentationFormat>
  <Paragraphs>415</Paragraphs>
  <Slides>60</Slides>
  <Notes>31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Blank Presentation</vt:lpstr>
      <vt:lpstr>Random Matrix Theory and Numerical Linear Algebra: A story of               communication </vt:lpstr>
      <vt:lpstr>PowerPoint Presentation</vt:lpstr>
      <vt:lpstr>PowerPoint Presentation</vt:lpstr>
      <vt:lpstr>PowerPoint Presentation</vt:lpstr>
      <vt:lpstr>An Intriguing Thesis</vt:lpstr>
      <vt:lpstr>Eigenvalues of GOE (β=1 means reals)</vt:lpstr>
      <vt:lpstr>Eigenvalues of GOE (β=1 means reals)</vt:lpstr>
      <vt:lpstr>Eigenvalues of GOE (β=1 means reals)</vt:lpstr>
      <vt:lpstr>Tridiagonal Model More Efficient (β=1: Same eigenvalue distribution!) </vt:lpstr>
      <vt:lpstr>Histogram without Histogramming: Sturm Sequences</vt:lpstr>
      <vt:lpstr>A good computational trick is a good theoretical trick!</vt:lpstr>
      <vt:lpstr>Efficient Tracy Widom Simulation</vt:lpstr>
      <vt:lpstr>Google Translate</vt:lpstr>
      <vt:lpstr>Google Translate (in my dreams)</vt:lpstr>
      <vt:lpstr>The Jacobi Random Matrix Ensemble (Constantine 1963)</vt:lpstr>
      <vt:lpstr>The Jacobi Ensemble Geometrically</vt:lpstr>
      <vt:lpstr>The GSVD</vt:lpstr>
      <vt:lpstr>GSVD Mathematics (Cosine,Sine)</vt:lpstr>
      <vt:lpstr>Circular Ensembles</vt:lpstr>
      <vt:lpstr>Numerical linear algebra</vt:lpstr>
      <vt:lpstr>Implementation</vt:lpstr>
      <vt:lpstr>Julia Code: (similar to MATLAB etc.) really useful! </vt:lpstr>
      <vt:lpstr>The method of Ghosts and Shadows  for Beta Ensembles</vt:lpstr>
      <vt:lpstr>So far: I tried to hint about β Introduction to Ghosts</vt:lpstr>
      <vt:lpstr>Chi-squared</vt:lpstr>
      <vt:lpstr>PowerPoint Presentation</vt:lpstr>
      <vt:lpstr>Working with Ghosts</vt:lpstr>
      <vt:lpstr>Singular Values of a Ghost Gaussian by a real diagonal</vt:lpstr>
      <vt:lpstr>The Algorithm</vt:lpstr>
      <vt:lpstr>Removing U and V</vt:lpstr>
      <vt:lpstr>Algorithm cont.</vt:lpstr>
      <vt:lpstr>Completion of Recursion</vt:lpstr>
      <vt:lpstr>Monte Carlo Trials  Parallel Histograms No tears!</vt:lpstr>
      <vt:lpstr>Julia: Parallel Histogram  3rd eigenvalue, pylab plot, 8 seconds! 75 processors </vt:lpstr>
      <vt:lpstr>Linear Algebra too limited in </vt:lpstr>
      <vt:lpstr>Weekend Julia Run</vt:lpstr>
      <vt:lpstr>Weekend Julia Run</vt:lpstr>
      <vt:lpstr>Conclusion</vt:lpstr>
      <vt:lpstr>PowerPoint Presentation</vt:lpstr>
      <vt:lpstr>Wishart Matrices  (arbitrary covariance)</vt:lpstr>
      <vt:lpstr>PowerPoint Presentation</vt:lpstr>
      <vt:lpstr>Scary Ideas in Mathematics</vt:lpstr>
      <vt:lpstr>Did you say “commutative”??</vt:lpstr>
      <vt:lpstr>RMT Densities</vt:lpstr>
      <vt:lpstr>Wishart Matrices  (arbitrary covariance)</vt:lpstr>
      <vt:lpstr>Joint Eigenvalue density of G’G Σ </vt:lpstr>
      <vt:lpstr>Generalization of Laguerre</vt:lpstr>
      <vt:lpstr>General β?</vt:lpstr>
      <vt:lpstr>Main Result</vt:lpstr>
      <vt:lpstr>More practice with Ghosts</vt:lpstr>
      <vt:lpstr>Bidiagonalizing Σ=I</vt:lpstr>
      <vt:lpstr>Numerical Experiments – Largest Eigenvalue</vt:lpstr>
      <vt:lpstr>PowerPoint Presentation</vt:lpstr>
      <vt:lpstr>PowerPoint Presentation</vt:lpstr>
      <vt:lpstr>PowerPoint Presentation</vt:lpstr>
      <vt:lpstr>Smallest Eigenvalue as Well</vt:lpstr>
      <vt:lpstr>Cdf’s of smallest eigenvalue</vt:lpstr>
      <vt:lpstr>Goals</vt:lpstr>
      <vt:lpstr>Formally</vt:lpstr>
      <vt:lpstr>Understanding ∏|λi-λj|β </vt:lpstr>
    </vt:vector>
  </TitlesOfParts>
  <Company>Allison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George Golabek</dc:creator>
  <cp:lastModifiedBy>Edelman</cp:lastModifiedBy>
  <cp:revision>225</cp:revision>
  <cp:lastPrinted>2013-06-03T13:03:19Z</cp:lastPrinted>
  <dcterms:created xsi:type="dcterms:W3CDTF">2002-10-29T20:26:18Z</dcterms:created>
  <dcterms:modified xsi:type="dcterms:W3CDTF">2013-08-02T19:05:56Z</dcterms:modified>
</cp:coreProperties>
</file>