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sldIdLst>
    <p:sldId id="261" r:id="rId2"/>
    <p:sldId id="292" r:id="rId3"/>
    <p:sldId id="303" r:id="rId4"/>
    <p:sldId id="350" r:id="rId5"/>
    <p:sldId id="318" r:id="rId6"/>
    <p:sldId id="351" r:id="rId7"/>
    <p:sldId id="327" r:id="rId8"/>
    <p:sldId id="343" r:id="rId9"/>
    <p:sldId id="296" r:id="rId10"/>
    <p:sldId id="352" r:id="rId11"/>
    <p:sldId id="344" r:id="rId12"/>
    <p:sldId id="349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14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29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44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5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5733" algn="l" defTabSz="914293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2879" algn="l" defTabSz="914293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026" algn="l" defTabSz="914293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172" algn="l" defTabSz="914293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562"/>
    <a:srgbClr val="E60ACC"/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3" autoAdjust="0"/>
    <p:restoredTop sz="90939" autoAdjust="0"/>
  </p:normalViewPr>
  <p:slideViewPr>
    <p:cSldViewPr>
      <p:cViewPr>
        <p:scale>
          <a:sx n="70" d="100"/>
          <a:sy n="70" d="100"/>
        </p:scale>
        <p:origin x="-984" y="-336"/>
      </p:cViewPr>
      <p:guideLst>
        <p:guide orient="horz" pos="1104"/>
        <p:guide orient="horz" pos="3888"/>
        <p:guide pos="720"/>
        <p:guide pos="504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4321921-5DF1-4B1E-8224-353FD9CD9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D36E-AD6D-4A33-9201-CD39E876B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8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0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48200" y="6096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54614" y="59182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AE52C05-B2A5-45E7-BFC6-1C60DF571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375" y="730251"/>
            <a:ext cx="1828800" cy="536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975" y="730251"/>
            <a:ext cx="5334000" cy="536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54614" y="59182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C832E3C9-0E77-43CC-A607-BEFA0738B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31" y="2209800"/>
            <a:ext cx="7221538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143000" y="1828800"/>
            <a:ext cx="6858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650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7075"/>
            <a:ext cx="609600" cy="330926"/>
          </a:xfrm>
          <a:prstGeom prst="rect">
            <a:avLst/>
          </a:prstGeom>
          <a:noFill/>
        </p:spPr>
      </p:pic>
      <p:sp>
        <p:nvSpPr>
          <p:cNvPr id="10" name="Pie 9"/>
          <p:cNvSpPr/>
          <p:nvPr userDrawn="1"/>
        </p:nvSpPr>
        <p:spPr>
          <a:xfrm>
            <a:off x="8281083" y="-609599"/>
            <a:ext cx="1752600" cy="1212377"/>
          </a:xfrm>
          <a:prstGeom prst="pie">
            <a:avLst>
              <a:gd name="adj1" fmla="val 5476978"/>
              <a:gd name="adj2" fmla="val 10774871"/>
            </a:avLst>
          </a:prstGeom>
          <a:gradFill>
            <a:gsLst>
              <a:gs pos="24000">
                <a:schemeClr val="tx2">
                  <a:lumMod val="40000"/>
                  <a:lumOff val="60000"/>
                </a:schemeClr>
              </a:gs>
              <a:gs pos="52000">
                <a:srgbClr val="85C2FF"/>
              </a:gs>
              <a:gs pos="80000">
                <a:srgbClr val="C4D6EB"/>
              </a:gs>
              <a:gs pos="9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 userDrawn="1"/>
        </p:nvSpPr>
        <p:spPr>
          <a:xfrm>
            <a:off x="8534400" y="-426606"/>
            <a:ext cx="1184384" cy="862620"/>
          </a:xfrm>
          <a:prstGeom prst="pie">
            <a:avLst>
              <a:gd name="adj1" fmla="val 5476978"/>
              <a:gd name="adj2" fmla="val 1077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61" t="184" r="56959" b="84182"/>
          <a:stretch/>
        </p:blipFill>
        <p:spPr bwMode="auto">
          <a:xfrm>
            <a:off x="8763000" y="27361"/>
            <a:ext cx="2968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6" y="1981200"/>
            <a:ext cx="3533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1" y="1981200"/>
            <a:ext cx="3535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91000" y="32766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3DFB4D04-C497-49C5-AFF7-AE73225E824D}" type="slidenum">
              <a:rPr lang="en-US" smtClean="0"/>
              <a:pPr/>
              <a:t>‹#›</a:t>
            </a:fld>
            <a:r>
              <a:rPr lang="en-US" dirty="0" smtClean="0"/>
              <a:t>/31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154614" y="59182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23CBA99-BED0-44C3-93A7-C7800B5C5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154614" y="59182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A26A277B-E9D4-4271-98C0-9948DE2CC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154614" y="59182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84D43EAF-1326-42E4-A713-CBCDF2AF9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54614" y="59182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EAFFDAA-6EE4-4634-ACCA-967C3D4E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54614" y="5918200"/>
            <a:ext cx="2617787" cy="4572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0BBF1F2-8C23-4F26-8180-A1F19B7D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3939" y="730250"/>
            <a:ext cx="71072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1981200"/>
            <a:ext cx="7221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43000" y="5757863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143000" y="1947863"/>
            <a:ext cx="6858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n-US"/>
          </a:p>
        </p:txBody>
      </p:sp>
      <p:pic>
        <p:nvPicPr>
          <p:cNvPr id="1036" name="Picture 12" descr="mitlogo_ppt.bmp                                                0009C8A7Macintosh HD                   ABA78158:"/>
          <p:cNvPicPr>
            <a:picLocks noChangeAspect="1" noChangeArrowheads="1"/>
          </p:cNvPicPr>
          <p:nvPr userDrawn="1"/>
        </p:nvPicPr>
        <p:blipFill>
          <a:blip r:embed="rId13" cstate="print"/>
          <a:srcRect l="18515"/>
          <a:stretch>
            <a:fillRect/>
          </a:stretch>
        </p:blipFill>
        <p:spPr bwMode="auto">
          <a:xfrm>
            <a:off x="1752600" y="5878514"/>
            <a:ext cx="2613025" cy="273050"/>
          </a:xfrm>
          <a:prstGeom prst="rect">
            <a:avLst/>
          </a:prstGeom>
          <a:noFill/>
        </p:spPr>
      </p:pic>
      <p:grpSp>
        <p:nvGrpSpPr>
          <p:cNvPr id="1038" name="Group 14"/>
          <p:cNvGrpSpPr>
            <a:grpSpLocks/>
          </p:cNvGrpSpPr>
          <p:nvPr userDrawn="1"/>
        </p:nvGrpSpPr>
        <p:grpSpPr bwMode="auto">
          <a:xfrm>
            <a:off x="1155701" y="5867400"/>
            <a:ext cx="493713" cy="261938"/>
            <a:chOff x="728" y="3915"/>
            <a:chExt cx="311" cy="165"/>
          </a:xfrm>
        </p:grpSpPr>
        <p:sp>
          <p:nvSpPr>
            <p:cNvPr id="1039" name="Rectangle 15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9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0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5pPr>
      <a:lvl6pPr marL="457146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293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44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586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61" indent="-230161" algn="l" rtl="0" eaLnBrk="0" fontAlgn="base" hangingPunct="0">
        <a:lnSpc>
          <a:spcPts val="2699"/>
        </a:lnSpc>
        <a:spcBef>
          <a:spcPct val="0"/>
        </a:spcBef>
        <a:spcAft>
          <a:spcPts val="140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hyperlink" Target="http://julialang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765175" y="21336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ctr" defTabSz="914293">
              <a:spcAft>
                <a:spcPts val="0"/>
              </a:spcAft>
              <a:buClr>
                <a:srgbClr val="993333"/>
              </a:buClr>
              <a:defRPr/>
            </a:pPr>
            <a:r>
              <a:rPr lang="en-US" sz="2300" kern="0" dirty="0">
                <a:solidFill>
                  <a:srgbClr val="993333"/>
                </a:solidFill>
                <a:latin typeface="+mn-lt"/>
              </a:rPr>
              <a:t>Alan Edelman, Jeff </a:t>
            </a:r>
            <a:r>
              <a:rPr lang="en-US" sz="2300" kern="0" dirty="0" err="1">
                <a:solidFill>
                  <a:srgbClr val="993333"/>
                </a:solidFill>
                <a:latin typeface="+mn-lt"/>
              </a:rPr>
              <a:t>Bezanson</a:t>
            </a:r>
            <a:endParaRPr lang="en-US" sz="2300" kern="0" dirty="0">
              <a:solidFill>
                <a:srgbClr val="993333"/>
              </a:solidFill>
              <a:latin typeface="+mn-lt"/>
            </a:endParaRPr>
          </a:p>
          <a:p>
            <a:pPr algn="ctr" defTabSz="914293">
              <a:spcAft>
                <a:spcPts val="0"/>
              </a:spcAft>
              <a:buClr>
                <a:srgbClr val="993333"/>
              </a:buClr>
              <a:defRPr/>
            </a:pPr>
            <a:r>
              <a:rPr lang="en-US" sz="2300" kern="0" dirty="0">
                <a:solidFill>
                  <a:srgbClr val="993333"/>
                </a:solidFill>
                <a:latin typeface="+mn-lt"/>
              </a:rPr>
              <a:t>Viral Shah, Stefan </a:t>
            </a:r>
            <a:r>
              <a:rPr lang="en-US" sz="2300" kern="0" dirty="0" err="1">
                <a:solidFill>
                  <a:srgbClr val="993333"/>
                </a:solidFill>
                <a:latin typeface="+mn-lt"/>
              </a:rPr>
              <a:t>Karpinski</a:t>
            </a:r>
            <a:endParaRPr lang="en-US" sz="2300" kern="0" dirty="0">
              <a:solidFill>
                <a:srgbClr val="993333"/>
              </a:solidFill>
              <a:latin typeface="+mn-lt"/>
            </a:endParaRPr>
          </a:p>
          <a:p>
            <a:pPr algn="ctr" defTabSz="914293">
              <a:spcAft>
                <a:spcPts val="0"/>
              </a:spcAft>
              <a:buClr>
                <a:srgbClr val="993333"/>
              </a:buClr>
              <a:defRPr/>
            </a:pPr>
            <a:r>
              <a:rPr lang="en-US" sz="2300" kern="0" dirty="0">
                <a:solidFill>
                  <a:srgbClr val="993333"/>
                </a:solidFill>
                <a:latin typeface="+mn-lt"/>
              </a:rPr>
              <a:t>and the vibrant open-source  community</a:t>
            </a:r>
          </a:p>
        </p:txBody>
      </p:sp>
      <p:pic>
        <p:nvPicPr>
          <p:cNvPr id="30722" name="Picture 2" descr="http://people.csail.mit.edu/brooks/all%20images/images/csail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5867401"/>
            <a:ext cx="945393" cy="72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8062" y="6613848"/>
            <a:ext cx="2490916" cy="276987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200" dirty="0"/>
              <a:t>Computer Science &amp; AI Laboratories</a:t>
            </a:r>
          </a:p>
        </p:txBody>
      </p:sp>
      <p:sp>
        <p:nvSpPr>
          <p:cNvPr id="6" name="AutoShape 2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C:\Users\Edelman\Downloads\ju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4121"/>
            <a:ext cx="8691542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3" t="35830" r="13795" b="46220"/>
          <a:stretch/>
        </p:blipFill>
        <p:spPr bwMode="auto">
          <a:xfrm>
            <a:off x="2667001" y="3346608"/>
            <a:ext cx="2857618" cy="1439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66873" y="3650412"/>
            <a:ext cx="646309" cy="1169539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dirty="0" smtClean="0"/>
              <a:t>150</a:t>
            </a:r>
          </a:p>
          <a:p>
            <a:pPr>
              <a:lnSpc>
                <a:spcPts val="2100"/>
              </a:lnSpc>
            </a:pPr>
            <a:r>
              <a:rPr lang="en-US" dirty="0" smtClean="0"/>
              <a:t>100</a:t>
            </a:r>
          </a:p>
          <a:p>
            <a:pPr>
              <a:lnSpc>
                <a:spcPts val="2100"/>
              </a:lnSpc>
            </a:pPr>
            <a:r>
              <a:rPr lang="en-US" dirty="0"/>
              <a:t> </a:t>
            </a:r>
            <a:r>
              <a:rPr lang="en-US" dirty="0" smtClean="0"/>
              <a:t>50</a:t>
            </a:r>
          </a:p>
          <a:p>
            <a:pPr>
              <a:lnSpc>
                <a:spcPts val="2100"/>
              </a:lnSpc>
            </a:pPr>
            <a:r>
              <a:rPr lang="en-US" dirty="0"/>
              <a:t> </a:t>
            </a:r>
            <a:r>
              <a:rPr lang="en-US" dirty="0" smtClean="0"/>
              <a:t> 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6891" y="4786124"/>
            <a:ext cx="816592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399" y="4774617"/>
            <a:ext cx="816592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24619" y="4324459"/>
            <a:ext cx="3005420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Daily Contributions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457200"/>
            <a:ext cx="7107237" cy="1239838"/>
          </a:xfrm>
        </p:spPr>
        <p:txBody>
          <a:bodyPr/>
          <a:lstStyle/>
          <a:p>
            <a:r>
              <a:rPr lang="en-US" dirty="0" smtClean="0"/>
              <a:t>Every Day a New Package</a:t>
            </a:r>
            <a:br>
              <a:rPr lang="en-US" dirty="0" smtClean="0"/>
            </a:br>
            <a:r>
              <a:rPr lang="en-US" dirty="0" smtClean="0"/>
              <a:t>(Tailored Toolkit!) </a:t>
            </a:r>
            <a:br>
              <a:rPr lang="en-US" dirty="0" smtClean="0"/>
            </a:br>
            <a:r>
              <a:rPr lang="en-US" dirty="0" smtClean="0"/>
              <a:t>At least 150 by now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41944" r="12944" b="16044"/>
          <a:stretch/>
        </p:blipFill>
        <p:spPr bwMode="auto">
          <a:xfrm>
            <a:off x="-36764" y="2895601"/>
            <a:ext cx="9029376" cy="376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1" y="1828800"/>
            <a:ext cx="5411212" cy="1569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/>
              <a:t>A  hot optimization algorithm used</a:t>
            </a:r>
          </a:p>
          <a:p>
            <a:r>
              <a:rPr lang="en-US" dirty="0" smtClean="0"/>
              <a:t>in machine learning!</a:t>
            </a:r>
          </a:p>
          <a:p>
            <a:r>
              <a:rPr lang="en-US" dirty="0" smtClean="0"/>
              <a:t>Implemented using Julia’s asynchronous </a:t>
            </a:r>
          </a:p>
          <a:p>
            <a:r>
              <a:rPr lang="en-US" dirty="0" smtClean="0"/>
              <a:t>parallel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22376" r="10202" b="6595"/>
          <a:stretch/>
        </p:blipFill>
        <p:spPr bwMode="auto">
          <a:xfrm>
            <a:off x="-76200" y="685801"/>
            <a:ext cx="9254359" cy="569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2013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221538" cy="4114800"/>
          </a:xfrm>
        </p:spPr>
        <p:txBody>
          <a:bodyPr/>
          <a:lstStyle/>
          <a:p>
            <a:pPr lvl="1"/>
            <a:r>
              <a:rPr lang="en-US" sz="3600" dirty="0"/>
              <a:t>We are building what we wanted</a:t>
            </a:r>
          </a:p>
          <a:p>
            <a:pPr lvl="1"/>
            <a:r>
              <a:rPr lang="en-US" sz="3600" dirty="0"/>
              <a:t>They said it could not be done</a:t>
            </a:r>
          </a:p>
          <a:p>
            <a:pPr lvl="1"/>
            <a:r>
              <a:rPr lang="en-US" sz="3600" dirty="0"/>
              <a:t>Others are joining us!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What do you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457200"/>
            <a:ext cx="7107237" cy="1239838"/>
          </a:xfrm>
        </p:spPr>
        <p:txBody>
          <a:bodyPr/>
          <a:lstStyle/>
          <a:p>
            <a:pPr algn="ctr"/>
            <a:r>
              <a:rPr lang="en-US" dirty="0" smtClean="0"/>
              <a:t>Collaborative Coding Vision (mockup)</a:t>
            </a:r>
            <a:br>
              <a:rPr lang="en-US" dirty="0" smtClean="0"/>
            </a:br>
            <a:r>
              <a:rPr lang="en-US" dirty="0" smtClean="0"/>
              <a:t>Realized in 18.337/6.338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rapezoid 11"/>
          <p:cNvSpPr/>
          <p:nvPr/>
        </p:nvSpPr>
        <p:spPr bwMode="auto">
          <a:xfrm>
            <a:off x="730332" y="1523327"/>
            <a:ext cx="1066800" cy="152400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09600" y="1646039"/>
            <a:ext cx="8153400" cy="4610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 dirty="0"/>
          </a:p>
        </p:txBody>
      </p:sp>
      <p:pic>
        <p:nvPicPr>
          <p:cNvPr id="1028" name="Picture 4" descr="Official Julia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1" b="62038"/>
          <a:stretch/>
        </p:blipFill>
        <p:spPr bwMode="auto">
          <a:xfrm>
            <a:off x="813910" y="1548459"/>
            <a:ext cx="252890" cy="1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6744" y="1447801"/>
            <a:ext cx="541167" cy="30802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/>
              <a:t>Julia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870" y="2427910"/>
            <a:ext cx="4351942" cy="2290471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Bob&gt; include(“</a:t>
            </a:r>
            <a:r>
              <a:rPr lang="en-US" dirty="0" err="1" smtClean="0">
                <a:solidFill>
                  <a:srgbClr val="FF0000"/>
                </a:solidFill>
              </a:rPr>
              <a:t>MyBigDataSet</a:t>
            </a:r>
            <a:r>
              <a:rPr lang="en-US" dirty="0" smtClean="0">
                <a:solidFill>
                  <a:srgbClr val="FF0000"/>
                </a:solidFill>
              </a:rPr>
              <a:t>”)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Lucy&gt; h=</a:t>
            </a:r>
            <a:r>
              <a:rPr lang="en-US" dirty="0" err="1" smtClean="0">
                <a:solidFill>
                  <a:srgbClr val="00B0F0"/>
                </a:solidFill>
              </a:rPr>
              <a:t>hist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bigdata</a:t>
            </a:r>
            <a:r>
              <a:rPr lang="en-US" dirty="0" smtClean="0">
                <a:solidFill>
                  <a:srgbClr val="00B0F0"/>
                </a:solidFill>
              </a:rPr>
              <a:t>[:])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Mike&gt;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svdvals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bigdata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rgbClr val="E60ACC"/>
                </a:solidFill>
              </a:rPr>
              <a:t>Alice&gt; </a:t>
            </a:r>
            <a:r>
              <a:rPr lang="en-US" dirty="0" err="1" smtClean="0">
                <a:solidFill>
                  <a:srgbClr val="E60ACC"/>
                </a:solidFill>
              </a:rPr>
              <a:t>qrfactor</a:t>
            </a:r>
            <a:r>
              <a:rPr lang="en-US" dirty="0" smtClean="0">
                <a:solidFill>
                  <a:srgbClr val="E60ACC"/>
                </a:solidFill>
              </a:rPr>
              <a:t>(</a:t>
            </a:r>
            <a:r>
              <a:rPr lang="en-US" dirty="0" err="1" smtClean="0">
                <a:solidFill>
                  <a:srgbClr val="E60ACC"/>
                </a:solidFill>
              </a:rPr>
              <a:t>bigdata</a:t>
            </a:r>
            <a:r>
              <a:rPr lang="en-US" dirty="0" smtClean="0">
                <a:solidFill>
                  <a:srgbClr val="E60ACC"/>
                </a:solidFill>
              </a:rPr>
              <a:t>)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Mike&gt;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daily_cycle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()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3733" y="6256140"/>
            <a:ext cx="6867316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“It’s like having </a:t>
            </a:r>
            <a:r>
              <a:rPr lang="en-US" dirty="0" err="1" smtClean="0"/>
              <a:t>google</a:t>
            </a:r>
            <a:r>
              <a:rPr lang="en-US" dirty="0" smtClean="0"/>
              <a:t> docs for big data exploring!”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4785" r="2615" b="2962"/>
          <a:stretch/>
        </p:blipFill>
        <p:spPr bwMode="auto">
          <a:xfrm>
            <a:off x="6012976" y="3430414"/>
            <a:ext cx="2750025" cy="2741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7" descr="C:\Users\Edelman\Downloads\jul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19021"/>
            <a:ext cx="6005821" cy="7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 Same Side Corner Rectangle 17"/>
          <p:cNvSpPr/>
          <p:nvPr/>
        </p:nvSpPr>
        <p:spPr bwMode="auto">
          <a:xfrm>
            <a:off x="235623" y="1725334"/>
            <a:ext cx="2400671" cy="4435717"/>
          </a:xfrm>
          <a:prstGeom prst="round2SameRect">
            <a:avLst>
              <a:gd name="adj1" fmla="val 16667"/>
              <a:gd name="adj2" fmla="val 130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r>
              <a:rPr lang="en-US" sz="2000" dirty="0">
                <a:solidFill>
                  <a:srgbClr val="FF0000"/>
                </a:solidFill>
              </a:rPr>
              <a:t>Bob: (9:15am) The folks at </a:t>
            </a:r>
            <a:r>
              <a:rPr lang="en-US" sz="2000" dirty="0" err="1">
                <a:solidFill>
                  <a:srgbClr val="FF0000"/>
                </a:solidFill>
              </a:rPr>
              <a:t>BigCorp</a:t>
            </a:r>
            <a:r>
              <a:rPr lang="en-US" sz="2000" dirty="0">
                <a:solidFill>
                  <a:srgbClr val="FF0000"/>
                </a:solidFill>
              </a:rPr>
              <a:t> are excited about working together to explore their data   </a:t>
            </a:r>
            <a:r>
              <a:rPr lang="en-US" sz="2000" dirty="0">
                <a:solidFill>
                  <a:srgbClr val="E60ACC"/>
                </a:solidFill>
              </a:rPr>
              <a:t>Alice: (9:42am) I’m running the regression.  What do you think?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Mike: (9:45am) The daily cycle is getting clearer. Wow! a good fit!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10858" r="5708" b="16140"/>
          <a:stretch/>
        </p:blipFill>
        <p:spPr bwMode="auto">
          <a:xfrm>
            <a:off x="2970788" y="4801256"/>
            <a:ext cx="2699122" cy="126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11712" y="4458921"/>
            <a:ext cx="2268038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Data Histogram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191000" y="5181600"/>
            <a:ext cx="421084" cy="2524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0040" y="2968749"/>
            <a:ext cx="1699701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Daily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Edelman\Downloads\ju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14097"/>
            <a:ext cx="7955996" cy="10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174" y="-592558"/>
            <a:ext cx="7107237" cy="123983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 Julia</a:t>
            </a:r>
            <a:endParaRPr lang="en-US" dirty="0"/>
          </a:p>
        </p:txBody>
      </p:sp>
      <p:sp>
        <p:nvSpPr>
          <p:cNvPr id="7" name="Pie 6"/>
          <p:cNvSpPr/>
          <p:nvPr/>
        </p:nvSpPr>
        <p:spPr>
          <a:xfrm>
            <a:off x="8281083" y="-609599"/>
            <a:ext cx="1752600" cy="1212377"/>
          </a:xfrm>
          <a:prstGeom prst="pie">
            <a:avLst>
              <a:gd name="adj1" fmla="val 5476978"/>
              <a:gd name="adj2" fmla="val 10774871"/>
            </a:avLst>
          </a:prstGeom>
          <a:gradFill>
            <a:gsLst>
              <a:gs pos="24000">
                <a:schemeClr val="tx2">
                  <a:lumMod val="40000"/>
                  <a:lumOff val="60000"/>
                </a:schemeClr>
              </a:gs>
              <a:gs pos="52000">
                <a:srgbClr val="85C2FF"/>
              </a:gs>
              <a:gs pos="80000">
                <a:srgbClr val="C4D6EB"/>
              </a:gs>
              <a:gs pos="9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8534400" y="-426606"/>
            <a:ext cx="1184384" cy="862620"/>
          </a:xfrm>
          <a:prstGeom prst="pie">
            <a:avLst>
              <a:gd name="adj1" fmla="val 5476978"/>
              <a:gd name="adj2" fmla="val 1077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61" t="184" r="56959" b="84182"/>
          <a:stretch/>
        </p:blipFill>
        <p:spPr bwMode="auto">
          <a:xfrm>
            <a:off x="8763000" y="27361"/>
            <a:ext cx="2968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35209" r="41424" b="17604"/>
          <a:stretch/>
        </p:blipFill>
        <p:spPr bwMode="auto">
          <a:xfrm>
            <a:off x="1248770" y="692861"/>
            <a:ext cx="6805065" cy="5068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221538" cy="4114800"/>
          </a:xfrm>
        </p:spPr>
        <p:txBody>
          <a:bodyPr/>
          <a:lstStyle/>
          <a:p>
            <a:r>
              <a:rPr lang="en-US" dirty="0" smtClean="0"/>
              <a:t>Released: February 2012</a:t>
            </a:r>
          </a:p>
          <a:p>
            <a:r>
              <a:rPr lang="en-US" dirty="0" smtClean="0"/>
              <a:t>Technical Problem: Computing Environment</a:t>
            </a:r>
          </a:p>
          <a:p>
            <a:pPr lvl="1"/>
            <a:r>
              <a:rPr lang="en-US" dirty="0" smtClean="0"/>
              <a:t>New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Human</a:t>
            </a:r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Scalable for “big data” and “many processors”</a:t>
            </a:r>
          </a:p>
          <a:p>
            <a:r>
              <a:rPr lang="en-US" dirty="0" smtClean="0"/>
              <a:t>You don’t need our permission to try it, or to contribute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644" y="3124200"/>
            <a:ext cx="2035760" cy="267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3657600"/>
            <a:ext cx="2122311" cy="82400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Forthcoming</a:t>
            </a:r>
          </a:p>
          <a:p>
            <a:r>
              <a:rPr lang="en-US" dirty="0" smtClean="0">
                <a:sym typeface="Wingdings" pitchFamily="2" charset="2"/>
              </a:rPr>
              <a:t>     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2553172" cy="1239838"/>
          </a:xfrm>
        </p:spPr>
        <p:txBody>
          <a:bodyPr/>
          <a:lstStyle/>
          <a:p>
            <a:r>
              <a:rPr lang="en-US" dirty="0" smtClean="0"/>
              <a:t>Julia in the </a:t>
            </a:r>
            <a:br>
              <a:rPr lang="en-US" dirty="0" smtClean="0"/>
            </a:br>
            <a:r>
              <a:rPr lang="en-US" dirty="0" smtClean="0"/>
              <a:t>traditional </a:t>
            </a:r>
            <a:br>
              <a:rPr lang="en-US" dirty="0" smtClean="0"/>
            </a:br>
            <a:r>
              <a:rPr lang="en-US" dirty="0" smtClean="0"/>
              <a:t>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6112" r="50263" b="71418"/>
          <a:stretch/>
        </p:blipFill>
        <p:spPr bwMode="auto">
          <a:xfrm>
            <a:off x="304800" y="4876800"/>
            <a:ext cx="7358142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4" t="17095" r="11438" b="54516"/>
          <a:stretch/>
        </p:blipFill>
        <p:spPr bwMode="auto">
          <a:xfrm>
            <a:off x="4394904" y="152400"/>
            <a:ext cx="2391017" cy="1796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9414" r="10199" b="50697"/>
          <a:stretch/>
        </p:blipFill>
        <p:spPr bwMode="auto">
          <a:xfrm>
            <a:off x="304800" y="2514600"/>
            <a:ext cx="8180207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502" y="0"/>
            <a:ext cx="7107237" cy="1239838"/>
          </a:xfrm>
        </p:spPr>
        <p:txBody>
          <a:bodyPr/>
          <a:lstStyle/>
          <a:p>
            <a:r>
              <a:rPr lang="en-US" dirty="0" smtClean="0"/>
              <a:t>Julia in the </a:t>
            </a:r>
            <a:r>
              <a:rPr lang="en-US" dirty="0" err="1" smtClean="0"/>
              <a:t>MOOCs</a:t>
            </a:r>
            <a:r>
              <a:rPr lang="en-US" dirty="0" smtClean="0"/>
              <a:t> classroom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23189" r="17591" b="10282"/>
          <a:stretch/>
        </p:blipFill>
        <p:spPr bwMode="auto">
          <a:xfrm>
            <a:off x="533400" y="918736"/>
            <a:ext cx="7903027" cy="5825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9893" y="1194180"/>
            <a:ext cx="3238584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Google: </a:t>
            </a:r>
            <a:r>
              <a:rPr lang="en-US" dirty="0" err="1" smtClean="0"/>
              <a:t>julia</a:t>
            </a:r>
            <a:r>
              <a:rPr lang="en-US" dirty="0" smtClean="0"/>
              <a:t> videos </a:t>
            </a:r>
            <a:r>
              <a:rPr lang="en-US" dirty="0" err="1" smtClean="0"/>
              <a:t>mit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5317" y="5543727"/>
            <a:ext cx="2547835" cy="1190622"/>
          </a:xfrm>
          <a:prstGeom prst="rect">
            <a:avLst/>
          </a:prstGeom>
          <a:solidFill>
            <a:schemeClr val="bg1"/>
          </a:solidFill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Julia is </a:t>
            </a:r>
            <a:r>
              <a:rPr lang="en-US" dirty="0" err="1" smtClean="0"/>
              <a:t>MOOCs</a:t>
            </a:r>
            <a:endParaRPr lang="en-US" dirty="0" smtClean="0"/>
          </a:p>
          <a:p>
            <a:r>
              <a:rPr lang="en-US" dirty="0" smtClean="0"/>
              <a:t>ready for so many </a:t>
            </a:r>
          </a:p>
          <a:p>
            <a:r>
              <a:rPr lang="en-US" dirty="0" smtClean="0"/>
              <a:t>kinds of classes!</a:t>
            </a:r>
          </a:p>
        </p:txBody>
      </p:sp>
    </p:spTree>
    <p:extLst>
      <p:ext uri="{BB962C8B-B14F-4D97-AF65-F5344CB8AC3E}">
        <p14:creationId xmlns:p14="http://schemas.microsoft.com/office/powerpoint/2010/main" val="26781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Julia in the News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36412" r="9431" b="53102"/>
          <a:stretch/>
        </p:blipFill>
        <p:spPr bwMode="auto">
          <a:xfrm>
            <a:off x="192963" y="4120849"/>
            <a:ext cx="884810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965" y="4882570"/>
            <a:ext cx="20269199" cy="156966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>
                <a:hlinkClick r:id="rId4"/>
              </a:rPr>
              <a:t>“Julia</a:t>
            </a:r>
            <a:r>
              <a:rPr lang="en-US" dirty="0" smtClean="0"/>
              <a:t> </a:t>
            </a:r>
            <a:r>
              <a:rPr lang="en-US" dirty="0"/>
              <a:t>is a new language for scientific computing that is winning </a:t>
            </a:r>
            <a:r>
              <a:rPr lang="en-US" dirty="0" smtClean="0"/>
              <a:t>praise</a:t>
            </a:r>
          </a:p>
          <a:p>
            <a:r>
              <a:rPr lang="en-US" dirty="0" smtClean="0"/>
              <a:t> </a:t>
            </a:r>
            <a:r>
              <a:rPr lang="en-US" dirty="0"/>
              <a:t>from a slew of very smart people, </a:t>
            </a:r>
            <a:r>
              <a:rPr lang="en-US" dirty="0" smtClean="0"/>
              <a:t> … As </a:t>
            </a:r>
            <a:r>
              <a:rPr lang="en-US" dirty="0"/>
              <a:t>a language, it has lofty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 </a:t>
            </a:r>
            <a:r>
              <a:rPr lang="en-US" dirty="0"/>
              <a:t>goals, which, if attained, will make it noticeably superior to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smtClean="0"/>
              <a:t>R</a:t>
            </a:r>
          </a:p>
          <a:p>
            <a:r>
              <a:rPr lang="en-US" dirty="0" smtClean="0"/>
              <a:t> </a:t>
            </a:r>
            <a:r>
              <a:rPr lang="en-US" dirty="0"/>
              <a:t>and Python for scientific programming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8" name="Picture 7" descr="E:\Desktop\JULIA\techcrunch1.tiff"/>
          <p:cNvPicPr>
            <a:picLocks noChangeAspect="1" noChangeArrowheads="1"/>
          </p:cNvPicPr>
          <p:nvPr/>
        </p:nvPicPr>
        <p:blipFill rotWithShape="1">
          <a:blip r:embed="rId5" cstate="print"/>
          <a:srcRect t="60948"/>
          <a:stretch/>
        </p:blipFill>
        <p:spPr bwMode="auto">
          <a:xfrm>
            <a:off x="685800" y="990600"/>
            <a:ext cx="5715000" cy="1487890"/>
          </a:xfrm>
          <a:prstGeom prst="rect">
            <a:avLst/>
          </a:prstGeom>
          <a:noFill/>
        </p:spPr>
      </p:pic>
      <p:pic>
        <p:nvPicPr>
          <p:cNvPr id="9" name="Picture 8" descr="E:\Desktop\JULIA\techcrunch-julia.tiff"/>
          <p:cNvPicPr>
            <a:picLocks noChangeAspect="1" noChangeArrowheads="1"/>
          </p:cNvPicPr>
          <p:nvPr/>
        </p:nvPicPr>
        <p:blipFill rotWithShape="1">
          <a:blip r:embed="rId6" cstate="print"/>
          <a:srcRect b="38237"/>
          <a:stretch/>
        </p:blipFill>
        <p:spPr bwMode="auto">
          <a:xfrm>
            <a:off x="533400" y="2459754"/>
            <a:ext cx="9144000" cy="5836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704210" y="2813020"/>
            <a:ext cx="4191000" cy="448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05300" y="1734546"/>
            <a:ext cx="4191000" cy="7252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81001" y="685800"/>
            <a:ext cx="8660069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92964" y="4038600"/>
            <a:ext cx="8941938" cy="23626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3182773" y="3152206"/>
            <a:ext cx="5154869" cy="17626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67245" r="47509" b="23913"/>
          <a:stretch/>
        </p:blipFill>
        <p:spPr bwMode="auto">
          <a:xfrm>
            <a:off x="3276601" y="3656825"/>
            <a:ext cx="50610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2773" y="3261817"/>
            <a:ext cx="5321501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/>
              <a:t>Top 100 R-posts of 2012 (Page Views)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58236" y="693761"/>
            <a:ext cx="1682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TechCrunch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6396335"/>
            <a:ext cx="7275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Written by the author of “Machine Learning for Hackers”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97"/>
            <a:ext cx="3429000" cy="1239838"/>
          </a:xfrm>
        </p:spPr>
        <p:txBody>
          <a:bodyPr/>
          <a:lstStyle/>
          <a:p>
            <a:r>
              <a:rPr lang="en-US" dirty="0" smtClean="0"/>
              <a:t>Benchmark</a:t>
            </a:r>
            <a:br>
              <a:rPr lang="en-US" dirty="0" smtClean="0"/>
            </a:b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33252" r="4896" b="2002"/>
          <a:stretch/>
        </p:blipFill>
        <p:spPr bwMode="auto">
          <a:xfrm>
            <a:off x="-37532" y="1828801"/>
            <a:ext cx="9041189" cy="457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89120" y="-76200"/>
            <a:ext cx="1828800" cy="2292935"/>
            <a:chOff x="3048000" y="24586"/>
            <a:chExt cx="1828800" cy="22929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4" t="72307" r="29365" b="25466"/>
            <a:stretch/>
          </p:blipFill>
          <p:spPr bwMode="auto">
            <a:xfrm rot="5400000">
              <a:off x="3048000" y="48904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52800" y="24586"/>
              <a:ext cx="1455848" cy="2292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fib</a:t>
              </a: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parse_int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>
                  <a:solidFill>
                    <a:schemeClr val="bg1"/>
                  </a:solidFill>
                </a:rPr>
                <a:t>quicksort</a:t>
              </a: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mandel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pi_sum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rand_mat_stat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rand_mat_mul</a:t>
              </a:r>
              <a:endParaRPr lang="en-US" sz="1700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3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662" y="228600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Why a fresh approach?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11971"/>
            <a:ext cx="1698287" cy="461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24" y="986846"/>
            <a:ext cx="697229" cy="529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 cstate="print"/>
          <a:srcRect r="50400" b="58000"/>
          <a:stretch>
            <a:fillRect/>
          </a:stretch>
        </p:blipFill>
        <p:spPr bwMode="auto">
          <a:xfrm>
            <a:off x="217957" y="5681654"/>
            <a:ext cx="1463763" cy="9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43001" y="1893778"/>
            <a:ext cx="7877969" cy="3375245"/>
          </a:xfrm>
        </p:spPr>
        <p:txBody>
          <a:bodyPr/>
          <a:lstStyle/>
          <a:p>
            <a:pPr marL="457146" lvl="1" indent="0">
              <a:lnSpc>
                <a:spcPts val="1600"/>
              </a:lnSpc>
              <a:buNone/>
            </a:pPr>
            <a:r>
              <a:rPr lang="en-US" dirty="0" smtClean="0"/>
              <a:t>Life in the 1980’s:</a:t>
            </a:r>
          </a:p>
          <a:p>
            <a:pPr lvl="2">
              <a:lnSpc>
                <a:spcPts val="1600"/>
              </a:lnSpc>
              <a:spcAft>
                <a:spcPts val="0"/>
              </a:spcAft>
            </a:pPr>
            <a:r>
              <a:rPr lang="en-US" dirty="0" smtClean="0"/>
              <a:t>Performance was poor, but nobody cared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Programs were easy (even fun!) to use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Processors were getting faster anyway</a:t>
            </a:r>
          </a:p>
          <a:p>
            <a:pPr marL="457146" lvl="1" indent="0">
              <a:buNone/>
            </a:pPr>
            <a:endParaRPr lang="en-US" dirty="0" smtClean="0"/>
          </a:p>
          <a:p>
            <a:pPr marL="457146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266032" y="3580410"/>
            <a:ext cx="78779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marL="457146" lvl="1" indent="0">
              <a:lnSpc>
                <a:spcPts val="1600"/>
              </a:lnSpc>
              <a:buNone/>
            </a:pPr>
            <a:r>
              <a:rPr lang="en-US" kern="0" dirty="0" smtClean="0"/>
              <a:t>Today:</a:t>
            </a:r>
          </a:p>
          <a:p>
            <a:pPr lvl="2">
              <a:lnSpc>
                <a:spcPts val="2600"/>
              </a:lnSpc>
            </a:pPr>
            <a:r>
              <a:rPr lang="en-US" kern="0" dirty="0" smtClean="0"/>
              <a:t>Users want much more</a:t>
            </a:r>
          </a:p>
          <a:p>
            <a:pPr lvl="2">
              <a:lnSpc>
                <a:spcPts val="2600"/>
              </a:lnSpc>
            </a:pPr>
            <a:r>
              <a:rPr lang="en-US" kern="0" dirty="0" smtClean="0"/>
              <a:t>More sophistication</a:t>
            </a:r>
          </a:p>
          <a:p>
            <a:pPr lvl="2">
              <a:lnSpc>
                <a:spcPts val="2600"/>
              </a:lnSpc>
            </a:pPr>
            <a:r>
              <a:rPr lang="en-US" kern="0" dirty="0" smtClean="0"/>
              <a:t>More speed</a:t>
            </a:r>
          </a:p>
          <a:p>
            <a:pPr lvl="2">
              <a:lnSpc>
                <a:spcPts val="2600"/>
              </a:lnSpc>
            </a:pPr>
            <a:r>
              <a:rPr lang="en-US" kern="0" dirty="0" smtClean="0"/>
              <a:t>Easier to use, Easier to Collaborate</a:t>
            </a:r>
          </a:p>
          <a:p>
            <a:pPr lvl="2">
              <a:lnSpc>
                <a:spcPts val="2600"/>
              </a:lnSpc>
            </a:pPr>
            <a:r>
              <a:rPr lang="en-US" kern="0" dirty="0" smtClean="0"/>
              <a:t>Bigger Machines</a:t>
            </a:r>
          </a:p>
          <a:p>
            <a:pPr lvl="2">
              <a:lnSpc>
                <a:spcPts val="2600"/>
              </a:lnSpc>
            </a:pPr>
            <a:r>
              <a:rPr lang="en-US" kern="0" dirty="0" smtClean="0"/>
              <a:t>More Open, more Extensible</a:t>
            </a:r>
          </a:p>
          <a:p>
            <a:pPr lvl="2">
              <a:lnSpc>
                <a:spcPts val="2600"/>
              </a:lnSpc>
            </a:pPr>
            <a:r>
              <a:rPr lang="en-US" kern="0" dirty="0" smtClean="0"/>
              <a:t>Easy Deployment</a:t>
            </a:r>
          </a:p>
          <a:p>
            <a:pPr lvl="1">
              <a:spcAft>
                <a:spcPts val="0"/>
              </a:spcAft>
            </a:pPr>
            <a:endParaRPr lang="en-US" kern="0" dirty="0" smtClean="0"/>
          </a:p>
          <a:p>
            <a:pPr marL="457146" lvl="1" indent="0">
              <a:buNone/>
            </a:pPr>
            <a:r>
              <a:rPr lang="en-US" kern="0" dirty="0" smtClean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86847"/>
            <a:ext cx="2241807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Current Players:</a:t>
            </a:r>
          </a:p>
        </p:txBody>
      </p:sp>
      <p:pic>
        <p:nvPicPr>
          <p:cNvPr id="4098" name="Picture 2" descr="http://www.pace.edu/media/images/its-images/sa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55" y="882293"/>
            <a:ext cx="1847500" cy="73900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397</Words>
  <Application>Microsoft Office PowerPoint</Application>
  <PresentationFormat>On-screen Show (4:3)</PresentationFormat>
  <Paragraphs>94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Collaborative Coding Vision (mockup) Realized in 18.337/6.338 </vt:lpstr>
      <vt:lpstr> Google Julia</vt:lpstr>
      <vt:lpstr>Julia Facts</vt:lpstr>
      <vt:lpstr>Julia in the  traditional  classroom</vt:lpstr>
      <vt:lpstr>Julia in the MOOCs classroom </vt:lpstr>
      <vt:lpstr> Julia in the News</vt:lpstr>
      <vt:lpstr>Benchmark Performance</vt:lpstr>
      <vt:lpstr>Why a fresh approach? </vt:lpstr>
      <vt:lpstr>Every Day a New Package (Tailored Toolkit!)  At least 150 by now</vt:lpstr>
      <vt:lpstr>PowerPoint Presentation</vt:lpstr>
      <vt:lpstr>Innovation 2013 Style</vt:lpstr>
    </vt:vector>
  </TitlesOfParts>
  <Company>Allison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Golabek</dc:creator>
  <cp:lastModifiedBy>Edelman</cp:lastModifiedBy>
  <cp:revision>161</cp:revision>
  <cp:lastPrinted>2013-04-03T13:14:34Z</cp:lastPrinted>
  <dcterms:created xsi:type="dcterms:W3CDTF">2002-10-29T20:26:18Z</dcterms:created>
  <dcterms:modified xsi:type="dcterms:W3CDTF">2013-08-02T19:07:32Z</dcterms:modified>
</cp:coreProperties>
</file>