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1" r:id="rId2"/>
    <p:sldId id="256" r:id="rId3"/>
    <p:sldId id="262" r:id="rId4"/>
    <p:sldId id="264" r:id="rId5"/>
    <p:sldId id="265" r:id="rId6"/>
    <p:sldId id="267" r:id="rId7"/>
    <p:sldId id="289" r:id="rId8"/>
    <p:sldId id="269" r:id="rId9"/>
    <p:sldId id="272" r:id="rId10"/>
    <p:sldId id="302" r:id="rId11"/>
    <p:sldId id="282" r:id="rId12"/>
    <p:sldId id="303" r:id="rId13"/>
    <p:sldId id="304" r:id="rId14"/>
    <p:sldId id="287" r:id="rId15"/>
    <p:sldId id="305" r:id="rId16"/>
    <p:sldId id="279" r:id="rId17"/>
    <p:sldId id="293" r:id="rId18"/>
    <p:sldId id="283" r:id="rId19"/>
    <p:sldId id="263" r:id="rId20"/>
    <p:sldId id="266" r:id="rId21"/>
    <p:sldId id="286" r:id="rId22"/>
    <p:sldId id="285" r:id="rId23"/>
    <p:sldId id="299" r:id="rId24"/>
    <p:sldId id="300" r:id="rId25"/>
    <p:sldId id="297" r:id="rId26"/>
    <p:sldId id="290" r:id="rId27"/>
    <p:sldId id="291" r:id="rId28"/>
    <p:sldId id="292" r:id="rId29"/>
    <p:sldId id="294" r:id="rId30"/>
    <p:sldId id="295" r:id="rId31"/>
    <p:sldId id="296" r:id="rId32"/>
    <p:sldId id="298" r:id="rId33"/>
    <p:sldId id="301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DEA"/>
    <a:srgbClr val="9933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6771" autoAdjust="0"/>
    <p:restoredTop sz="90939" autoAdjust="0"/>
  </p:normalViewPr>
  <p:slideViewPr>
    <p:cSldViewPr>
      <p:cViewPr>
        <p:scale>
          <a:sx n="80" d="100"/>
          <a:sy n="80" d="100"/>
        </p:scale>
        <p:origin x="-1206" y="-78"/>
      </p:cViewPr>
      <p:guideLst>
        <p:guide orient="horz" pos="1104"/>
        <p:guide orient="horz" pos="3888"/>
        <p:guide pos="720"/>
        <p:guide pos="5040"/>
        <p:guide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064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1912C-A58D-478D-BD2A-47600E8291E8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42428-29AF-4BF6-831F-420D6774F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3134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321921-5DF1-4B1E-8224-353FD9CD91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0451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7D36E-AD6D-4A33-9201-CD39E876BFF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1262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260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5496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7840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5207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0614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4171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6925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26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7977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8983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Presentation Author, 2003</a:t>
            </a:r>
          </a:p>
          <a:p>
            <a:r>
              <a:rPr lang="en-US" dirty="0"/>
              <a:t>Page </a:t>
            </a:r>
            <a:fld id="{21F6A140-0BB7-4985-95EE-82C5ABC87DF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2AE52C05-B2A5-45E7-BFC6-1C60DF5710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2375" y="730250"/>
            <a:ext cx="1828800" cy="5365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5975" y="730250"/>
            <a:ext cx="5334000" cy="5365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C832E3C9-0E77-43CC-A607-BEFA0738B1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1143000" y="1828800"/>
            <a:ext cx="6858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7650" name="Picture 2" descr="http://upload.wikimedia.org/wikipedia/en/thumb/0/0c/MIT_logo.svg/350px-MIT_logo.sv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7074"/>
            <a:ext cx="609600" cy="330926"/>
          </a:xfrm>
          <a:prstGeom prst="rect">
            <a:avLst/>
          </a:prstGeom>
          <a:noFill/>
        </p:spPr>
      </p:pic>
      <p:pic>
        <p:nvPicPr>
          <p:cNvPr id="27652" name="Picture 4" descr="http://people.csail.mit.edu/brooks/all%20images/images/csaillogo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6324600"/>
            <a:ext cx="497575" cy="381000"/>
          </a:xfrm>
          <a:prstGeom prst="rect">
            <a:avLst/>
          </a:prstGeom>
          <a:noFill/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56595" y="6400800"/>
            <a:ext cx="1301605" cy="457200"/>
          </a:xfrm>
        </p:spPr>
        <p:txBody>
          <a:bodyPr/>
          <a:lstStyle/>
          <a:p>
            <a:r>
              <a:rPr lang="en-US" dirty="0" smtClean="0"/>
              <a:t>Page </a:t>
            </a:r>
            <a:fld id="{391C4457-7242-4575-887E-8A73398A9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46251A82-8FB9-4611-83CA-4D920B8A7B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975" y="1981200"/>
            <a:ext cx="3533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2150" y="1981200"/>
            <a:ext cx="35353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3DFB4D04-C497-49C5-AFF7-AE73225E82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223CBA99-BED0-44C3-93A7-C7800B5C5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A26A277B-E9D4-4271-98C0-9948DE2CC2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84D43EAF-1326-42E4-A713-CBCDF2AF92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4EAFFDAA-6EE4-4634-ACCA-967C3D4E0B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40BBF1F2-8C23-4F26-8180-A1F19B7D4E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3938" y="730250"/>
            <a:ext cx="7107237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5975" y="1981200"/>
            <a:ext cx="72215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143000" y="5757863"/>
            <a:ext cx="685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1143000" y="1947863"/>
            <a:ext cx="6858000" cy="0"/>
          </a:xfrm>
          <a:prstGeom prst="line">
            <a:avLst/>
          </a:prstGeom>
          <a:noFill/>
          <a:ln w="635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6" name="Picture 12" descr="mitlogo_ppt.bmp                                                0009C8A7Macintosh HD                   ABA78158:"/>
          <p:cNvPicPr>
            <a:picLocks noChangeAspect="1" noChangeArrowheads="1"/>
          </p:cNvPicPr>
          <p:nvPr userDrawn="1"/>
        </p:nvPicPr>
        <p:blipFill>
          <a:blip r:embed="rId13" cstate="print"/>
          <a:srcRect l="18515"/>
          <a:stretch>
            <a:fillRect/>
          </a:stretch>
        </p:blipFill>
        <p:spPr bwMode="auto">
          <a:xfrm>
            <a:off x="1752600" y="5878513"/>
            <a:ext cx="2613025" cy="273050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43036" y="6400800"/>
            <a:ext cx="2617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en-US" dirty="0"/>
              <a:t>Presentation Author, 2003</a:t>
            </a:r>
          </a:p>
          <a:p>
            <a:r>
              <a:rPr lang="en-US" dirty="0"/>
              <a:t>Page </a:t>
            </a:r>
            <a:fld id="{3D272F0E-03BB-4CC5-B954-F419F13B023C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1038" name="Group 14"/>
          <p:cNvGrpSpPr>
            <a:grpSpLocks/>
          </p:cNvGrpSpPr>
          <p:nvPr userDrawn="1"/>
        </p:nvGrpSpPr>
        <p:grpSpPr bwMode="auto">
          <a:xfrm>
            <a:off x="1155700" y="5867400"/>
            <a:ext cx="493713" cy="261938"/>
            <a:chOff x="728" y="3915"/>
            <a:chExt cx="311" cy="165"/>
          </a:xfrm>
        </p:grpSpPr>
        <p:sp>
          <p:nvSpPr>
            <p:cNvPr id="1039" name="Rectangle 15"/>
            <p:cNvSpPr>
              <a:spLocks noChangeAspect="1" noChangeArrowheads="1"/>
            </p:cNvSpPr>
            <p:nvPr userDrawn="1"/>
          </p:nvSpPr>
          <p:spPr bwMode="auto">
            <a:xfrm>
              <a:off x="839" y="3916"/>
              <a:ext cx="33" cy="164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Rectangle 16"/>
            <p:cNvSpPr>
              <a:spLocks noChangeAspect="1" noChangeArrowheads="1"/>
            </p:cNvSpPr>
            <p:nvPr userDrawn="1"/>
          </p:nvSpPr>
          <p:spPr bwMode="auto">
            <a:xfrm>
              <a:off x="782" y="3916"/>
              <a:ext cx="33" cy="112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Rectangle 17"/>
            <p:cNvSpPr>
              <a:spLocks noChangeAspect="1" noChangeArrowheads="1"/>
            </p:cNvSpPr>
            <p:nvPr userDrawn="1"/>
          </p:nvSpPr>
          <p:spPr bwMode="auto">
            <a:xfrm>
              <a:off x="728" y="3916"/>
              <a:ext cx="33" cy="164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Rectangle 18"/>
            <p:cNvSpPr>
              <a:spLocks noChangeAspect="1" noChangeArrowheads="1"/>
            </p:cNvSpPr>
            <p:nvPr userDrawn="1"/>
          </p:nvSpPr>
          <p:spPr bwMode="auto">
            <a:xfrm>
              <a:off x="896" y="3967"/>
              <a:ext cx="33" cy="112"/>
            </a:xfrm>
            <a:prstGeom prst="rect">
              <a:avLst/>
            </a:prstGeom>
            <a:solidFill>
              <a:srgbClr val="666A7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Rectangle 19"/>
            <p:cNvSpPr>
              <a:spLocks noChangeAspect="1" noChangeArrowheads="1"/>
            </p:cNvSpPr>
            <p:nvPr userDrawn="1"/>
          </p:nvSpPr>
          <p:spPr bwMode="auto">
            <a:xfrm>
              <a:off x="950" y="3967"/>
              <a:ext cx="33" cy="112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Rectangle 20"/>
            <p:cNvSpPr>
              <a:spLocks noChangeAspect="1" noChangeArrowheads="1"/>
            </p:cNvSpPr>
            <p:nvPr userDrawn="1"/>
          </p:nvSpPr>
          <p:spPr bwMode="auto">
            <a:xfrm>
              <a:off x="895" y="3915"/>
              <a:ext cx="32" cy="33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Rectangle 21"/>
            <p:cNvSpPr>
              <a:spLocks noChangeAspect="1" noChangeArrowheads="1"/>
            </p:cNvSpPr>
            <p:nvPr userDrawn="1"/>
          </p:nvSpPr>
          <p:spPr bwMode="auto">
            <a:xfrm>
              <a:off x="950" y="3915"/>
              <a:ext cx="89" cy="33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5pPr>
      <a:lvl6pPr marL="457200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6pPr>
      <a:lvl7pPr marL="914400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7pPr>
      <a:lvl8pPr marL="1371600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8pPr>
      <a:lvl9pPr marL="1828800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ts val="2700"/>
        </a:lnSpc>
        <a:spcBef>
          <a:spcPct val="0"/>
        </a:spcBef>
        <a:spcAft>
          <a:spcPts val="1400"/>
        </a:spcAft>
        <a:buClr>
          <a:srgbClr val="993333"/>
        </a:buClr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800"/>
        </a:lnSpc>
        <a:spcBef>
          <a:spcPct val="0"/>
        </a:spcBef>
        <a:spcAft>
          <a:spcPts val="1400"/>
        </a:spcAft>
        <a:buChar char="–"/>
        <a:defRPr sz="23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3333"/>
        </a:buClr>
        <a:buChar char="•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171" y="762000"/>
            <a:ext cx="7772400" cy="1470025"/>
          </a:xfrm>
        </p:spPr>
        <p:txBody>
          <a:bodyPr/>
          <a:lstStyle/>
          <a:p>
            <a:pPr algn="ctr"/>
            <a:r>
              <a:rPr lang="en-US" sz="3200" dirty="0" smtClean="0"/>
              <a:t>Needle-like Triangles, </a:t>
            </a:r>
            <a:br>
              <a:rPr lang="en-US" sz="3200" dirty="0" smtClean="0"/>
            </a:br>
            <a:r>
              <a:rPr lang="en-US" sz="3200" dirty="0" smtClean="0"/>
              <a:t>Matrices, and Lewis Carroll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133600" y="320040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>
                <a:srgbClr val="993333"/>
              </a:buClr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99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Alan</a:t>
            </a:r>
            <a:r>
              <a:rPr kumimoji="0" lang="en-US" sz="2300" b="0" i="0" u="none" strike="noStrike" kern="0" cap="none" spc="0" normalizeH="0" noProof="0" dirty="0" smtClean="0">
                <a:ln>
                  <a:noFill/>
                </a:ln>
                <a:solidFill>
                  <a:srgbClr val="99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Edelman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>
                <a:srgbClr val="993333"/>
              </a:buClr>
              <a:buSzTx/>
              <a:buFontTx/>
              <a:buNone/>
              <a:tabLst/>
              <a:defRPr/>
            </a:pPr>
            <a:r>
              <a:rPr lang="en-US" sz="2300" kern="0" dirty="0" smtClean="0">
                <a:solidFill>
                  <a:srgbClr val="993333"/>
                </a:solidFill>
                <a:latin typeface="+mn-lt"/>
              </a:rPr>
              <a:t>Mathematics 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>
                <a:srgbClr val="993333"/>
              </a:buClr>
              <a:buSzTx/>
              <a:buFontTx/>
              <a:buNone/>
              <a:tabLst/>
              <a:defRPr/>
            </a:pPr>
            <a:r>
              <a:rPr lang="en-US" sz="2300" kern="0" dirty="0" smtClean="0">
                <a:solidFill>
                  <a:srgbClr val="993333"/>
                </a:solidFill>
                <a:latin typeface="+mn-lt"/>
              </a:rPr>
              <a:t>Computer Science &amp; AI Labs</a:t>
            </a:r>
          </a:p>
          <a:p>
            <a:pPr marL="0" marR="0" lvl="0" indent="0" algn="ctr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93333"/>
              </a:buClr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rgbClr val="99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457200" y="4724400"/>
            <a:ext cx="7239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>
                <a:srgbClr val="993333"/>
              </a:buClr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none" spc="0" normalizeH="0" noProof="0" dirty="0" smtClean="0">
                <a:ln>
                  <a:noFill/>
                </a:ln>
                <a:solidFill>
                  <a:srgbClr val="99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Gilbert </a:t>
            </a:r>
            <a:r>
              <a:rPr kumimoji="0" lang="en-US" sz="2300" b="0" i="0" u="none" strike="noStrike" kern="0" cap="none" spc="0" normalizeH="0" noProof="0" dirty="0" err="1" smtClean="0">
                <a:ln>
                  <a:noFill/>
                </a:ln>
                <a:solidFill>
                  <a:srgbClr val="99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Strang</a:t>
            </a:r>
            <a:endParaRPr kumimoji="0" lang="en-US" sz="2300" b="0" i="0" u="none" strike="noStrike" kern="0" cap="none" spc="0" normalizeH="0" noProof="0" dirty="0" smtClean="0">
              <a:ln>
                <a:noFill/>
              </a:ln>
              <a:solidFill>
                <a:srgbClr val="99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>
                <a:srgbClr val="993333"/>
              </a:buClr>
              <a:buSzTx/>
              <a:buFontTx/>
              <a:buNone/>
              <a:tabLst/>
              <a:defRPr/>
            </a:pPr>
            <a:r>
              <a:rPr lang="en-US" sz="2300" kern="0" dirty="0" smtClean="0">
                <a:solidFill>
                  <a:srgbClr val="993333"/>
                </a:solidFill>
                <a:latin typeface="+mn-lt"/>
              </a:rPr>
              <a:t>Mathematics</a:t>
            </a:r>
            <a:endParaRPr kumimoji="0" lang="en-US" sz="2300" b="0" i="0" u="none" strike="noStrike" kern="0" cap="none" spc="0" normalizeH="0" noProof="0" dirty="0" smtClean="0">
              <a:ln>
                <a:noFill/>
              </a:ln>
              <a:solidFill>
                <a:srgbClr val="99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>
                <a:srgbClr val="993333"/>
              </a:buClr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noProof="0" dirty="0" smtClean="0">
              <a:ln>
                <a:noFill/>
              </a:ln>
              <a:solidFill>
                <a:srgbClr val="99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2" name="Picture 2" descr="http://people.csail.mit.edu/brooks/all%20images/images/csail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867400"/>
            <a:ext cx="945393" cy="7239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38800" y="6581001"/>
            <a:ext cx="2667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Computer Science &amp; AI Laboratories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91C4457-7242-4575-887E-8A73398A9D7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</a:t>
            </a:r>
            <a:r>
              <a:rPr lang="en-US" sz="2400" dirty="0" smtClean="0"/>
              <a:t>to </a:t>
            </a:r>
            <a:r>
              <a:rPr lang="en-US" sz="3200" dirty="0" smtClean="0"/>
              <a:t>Shape Theory</a:t>
            </a:r>
            <a:endParaRPr lang="en-US" sz="3200" dirty="0"/>
          </a:p>
        </p:txBody>
      </p:sp>
      <p:pic>
        <p:nvPicPr>
          <p:cNvPr id="6" name="Picture 5" descr="twobytw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038600"/>
            <a:ext cx="6876910" cy="2311763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28600" y="2209800"/>
                <a:ext cx="8610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ym typeface="Wingdings" pitchFamily="2" charset="2"/>
                  </a:rPr>
                  <a:t>svd(M):</a:t>
                </a:r>
              </a:p>
              <a:p>
                <a:r>
                  <a:rPr lang="en-US" dirty="0" smtClean="0">
                    <a:sym typeface="Wingdings" pitchFamily="2" charset="2"/>
                  </a:rPr>
                  <a:t>Latitude on the Hemisphere 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sym typeface="Wingdings" pitchFamily="2" charset="2"/>
                      </a:rPr>
                      <m:t>acos</m:t>
                    </m:r>
                    <m:r>
                      <a:rPr lang="en-US" b="0" i="0" smtClean="0">
                        <a:latin typeface="Cambria Math"/>
                        <a:sym typeface="Wingdings" pitchFamily="2" charset="2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>
                  <a:sym typeface="Wingdings" pitchFamily="2" charset="2"/>
                </a:endParaRPr>
              </a:p>
              <a:p>
                <a:r>
                  <a:rPr lang="en-US" dirty="0" smtClean="0">
                    <a:sym typeface="Wingdings" pitchFamily="2" charset="2"/>
                  </a:rPr>
                  <a:t>Longitude on the Hemisphere = 2(rotation angle of Singular Vectors)</a:t>
                </a:r>
              </a:p>
              <a:p>
                <a:endParaRPr lang="en-US" dirty="0" smtClean="0"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09800"/>
                <a:ext cx="8610600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1133" t="-3113" r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248400" y="251460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2819400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^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72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8885"/>
            <a:ext cx="7543800" cy="1239838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Area of a Triangle</a:t>
            </a:r>
            <a:br>
              <a:rPr lang="en-US" dirty="0" smtClean="0"/>
            </a:b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3048000"/>
            <a:ext cx="1835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s=(</a:t>
            </a:r>
            <a:r>
              <a:rPr lang="en-US" dirty="0" err="1" smtClean="0"/>
              <a:t>a+b+c</a:t>
            </a:r>
            <a:r>
              <a:rPr lang="en-US" dirty="0" smtClean="0"/>
              <a:t>)/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40878" y="3606201"/>
            <a:ext cx="172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30000" dirty="0" smtClean="0"/>
              <a:t>2</a:t>
            </a:r>
            <a:r>
              <a:rPr lang="en-US" dirty="0" smtClean="0"/>
              <a:t>+b</a:t>
            </a:r>
            <a:r>
              <a:rPr lang="en-US" baseline="30000" dirty="0" smtClean="0"/>
              <a:t>2</a:t>
            </a:r>
            <a:r>
              <a:rPr lang="en-US" dirty="0" smtClean="0"/>
              <a:t>+c</a:t>
            </a:r>
            <a:r>
              <a:rPr lang="en-US" baseline="30000" dirty="0" smtClean="0"/>
              <a:t>2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8032" y="1658411"/>
            <a:ext cx="754380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9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Heron </a:t>
            </a:r>
            <a:r>
              <a:rPr lang="en-US" sz="1800" dirty="0" smtClean="0"/>
              <a:t>of Alexandria</a:t>
            </a:r>
            <a:endParaRPr lang="en-US" sz="18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61" t="16832" r="8333" b="6330"/>
          <a:stretch/>
        </p:blipFill>
        <p:spPr bwMode="auto">
          <a:xfrm>
            <a:off x="3747428" y="1821740"/>
            <a:ext cx="5167972" cy="3487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0043" y="2835135"/>
            <a:ext cx="3375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Marcus Baker</a:t>
            </a:r>
          </a:p>
          <a:p>
            <a:pPr algn="ctr"/>
            <a:r>
              <a:rPr lang="en-US" dirty="0" smtClean="0"/>
              <a:t>139 Formulas</a:t>
            </a:r>
          </a:p>
          <a:p>
            <a:pPr algn="ctr"/>
            <a:r>
              <a:rPr lang="en-US" dirty="0" smtClean="0"/>
              <a:t>Annals of Math</a:t>
            </a:r>
          </a:p>
          <a:p>
            <a:pPr algn="ctr"/>
            <a:r>
              <a:rPr lang="en-US" dirty="0" smtClean="0"/>
              <a:t>1884/1885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-1979" y="4749456"/>
            <a:ext cx="4878779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9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Kahan</a:t>
            </a:r>
            <a:r>
              <a:rPr lang="en-US" dirty="0" smtClean="0"/>
              <a:t> </a:t>
            </a:r>
            <a:r>
              <a:rPr lang="en-US" sz="1800" dirty="0" smtClean="0"/>
              <a:t>of Berkeley (Toronto really)</a:t>
            </a:r>
            <a:endParaRPr lang="en-US" sz="18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22" t="32729" r="22405" b="53372"/>
          <a:stretch/>
        </p:blipFill>
        <p:spPr bwMode="auto">
          <a:xfrm>
            <a:off x="-88765" y="2899525"/>
            <a:ext cx="5422766" cy="72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22" t="60166" r="20824" b="27589"/>
          <a:stretch/>
        </p:blipFill>
        <p:spPr bwMode="auto">
          <a:xfrm>
            <a:off x="-76891" y="3523200"/>
            <a:ext cx="5487091" cy="62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17" t="44866" r="14953" b="44866"/>
          <a:stretch/>
        </p:blipFill>
        <p:spPr bwMode="auto">
          <a:xfrm>
            <a:off x="17813" y="5791200"/>
            <a:ext cx="7148004" cy="71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6553200"/>
            <a:ext cx="914400" cy="304800"/>
          </a:xfrm>
        </p:spPr>
        <p:txBody>
          <a:bodyPr/>
          <a:lstStyle/>
          <a:p>
            <a:r>
              <a:rPr lang="en-US" dirty="0" smtClean="0"/>
              <a:t>Page </a:t>
            </a:r>
            <a:fld id="{391C4457-7242-4575-887E-8A73398A9D7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91400" y="5943600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≥</a:t>
            </a:r>
            <a:r>
              <a:rPr lang="en-US" dirty="0" smtClean="0"/>
              <a:t>b≥ </a:t>
            </a:r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847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042" y="304800"/>
            <a:ext cx="7107237" cy="1239838"/>
          </a:xfrm>
        </p:spPr>
        <p:txBody>
          <a:bodyPr/>
          <a:lstStyle/>
          <a:p>
            <a:r>
              <a:rPr lang="en-US" dirty="0" smtClean="0"/>
              <a:t>Conditioning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33400" y="1981200"/>
                <a:ext cx="7613879" cy="681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Condition(Area(</a:t>
                </a:r>
                <a:r>
                  <a:rPr lang="en-US" dirty="0" err="1" smtClean="0"/>
                  <a:t>a,b,c</a:t>
                </a:r>
                <a:r>
                  <a:rPr lang="en-US" dirty="0" smtClean="0"/>
                  <a:t>))=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Relative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change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in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area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Maximum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relative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change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in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side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length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7613879" cy="681084"/>
              </a:xfrm>
              <a:prstGeom prst="rect">
                <a:avLst/>
              </a:prstGeom>
              <a:blipFill rotWithShape="1">
                <a:blip r:embed="rId3"/>
                <a:stretch>
                  <a:fillRect l="-1282" b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066800" y="2895600"/>
                <a:ext cx="6143733" cy="2562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Kahan: For acute triangles Condition(Area) ≤ 2</a:t>
                </a:r>
              </a:p>
              <a:p>
                <a:endParaRPr lang="en-US" dirty="0"/>
              </a:p>
              <a:p>
                <a:r>
                  <a:rPr lang="en-US" dirty="0" smtClean="0"/>
                  <a:t>Condition(f(x))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Condition(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)=2 </a:t>
                </a:r>
                <a:r>
                  <a:rPr lang="en-US" dirty="0" smtClean="0">
                    <a:sym typeface="Wingdings" pitchFamily="2" charset="2"/>
                  </a:rPr>
                  <a:t> Condition(Area(Square))=2</a:t>
                </a:r>
              </a:p>
              <a:p>
                <a:endParaRPr lang="en-US" dirty="0">
                  <a:sym typeface="Wingdings" pitchFamily="2" charset="2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895600"/>
                <a:ext cx="6143733" cy="2562433"/>
              </a:xfrm>
              <a:prstGeom prst="rect">
                <a:avLst/>
              </a:prstGeom>
              <a:blipFill rotWithShape="1">
                <a:blip r:embed="rId4"/>
                <a:stretch>
                  <a:fillRect l="-1488" t="-1905" r="-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38200" y="5458033"/>
            <a:ext cx="70823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Perturbations = </a:t>
            </a:r>
            <a:r>
              <a:rPr lang="en-US" dirty="0" err="1" smtClean="0"/>
              <a:t>Scalings</a:t>
            </a:r>
            <a:r>
              <a:rPr lang="en-US" dirty="0" smtClean="0"/>
              <a:t> + </a:t>
            </a:r>
            <a:r>
              <a:rPr lang="en-US" dirty="0" err="1" smtClean="0"/>
              <a:t>ShapeChanges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Interpreting </a:t>
            </a:r>
            <a:r>
              <a:rPr lang="en-US" dirty="0" err="1" smtClean="0"/>
              <a:t>Kahan</a:t>
            </a:r>
            <a:r>
              <a:rPr lang="en-US" dirty="0" smtClean="0"/>
              <a:t>:  For acute, </a:t>
            </a:r>
            <a:r>
              <a:rPr lang="en-US" dirty="0" err="1" smtClean="0"/>
              <a:t>ShapeChanges≤Scalings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6553200"/>
            <a:ext cx="914400" cy="304800"/>
          </a:xfrm>
        </p:spPr>
        <p:txBody>
          <a:bodyPr/>
          <a:lstStyle/>
          <a:p>
            <a:r>
              <a:rPr lang="en-US" dirty="0" smtClean="0"/>
              <a:t>Page </a:t>
            </a:r>
            <a:fld id="{391C4457-7242-4575-887E-8A73398A9D7F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533400" y="3352800"/>
            <a:ext cx="784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685800" y="5029200"/>
            <a:ext cx="784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235131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91C4457-7242-4575-887E-8A73398A9D7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53" t="7698" r="6063" b="4758"/>
          <a:stretch/>
        </p:blipFill>
        <p:spPr bwMode="auto">
          <a:xfrm>
            <a:off x="9896" y="0"/>
            <a:ext cx="9134104" cy="662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981200" y="228600"/>
            <a:ext cx="5181600" cy="6858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-12865" y="2362200"/>
            <a:ext cx="87630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371600" y="5257800"/>
            <a:ext cx="6400799" cy="1524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2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107237" cy="1239838"/>
          </a:xfrm>
        </p:spPr>
        <p:txBody>
          <a:bodyPr/>
          <a:lstStyle/>
          <a:p>
            <a:r>
              <a:rPr lang="en-US" dirty="0" smtClean="0"/>
              <a:t>Perturbation Theory in Shape Space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373" y="1981200"/>
            <a:ext cx="4272741" cy="4114800"/>
          </a:xfr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6553200"/>
            <a:ext cx="914400" cy="304800"/>
          </a:xfrm>
        </p:spPr>
        <p:txBody>
          <a:bodyPr/>
          <a:lstStyle/>
          <a:p>
            <a:r>
              <a:rPr lang="en-US" dirty="0" smtClean="0"/>
              <a:t>Page </a:t>
            </a:r>
            <a:fld id="{391C4457-7242-4575-887E-8A73398A9D7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47428" y="2133600"/>
            <a:ext cx="2239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Cube neighborhood projects onto a hexagon in shape space.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7" y="4419600"/>
            <a:ext cx="10382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2791690" y="5715000"/>
            <a:ext cx="5407249" cy="1070483"/>
            <a:chOff x="2791690" y="5715000"/>
            <a:chExt cx="5407249" cy="1070483"/>
          </a:xfrm>
        </p:grpSpPr>
        <p:grpSp>
          <p:nvGrpSpPr>
            <p:cNvPr id="11" name="Group 10"/>
            <p:cNvGrpSpPr/>
            <p:nvPr/>
          </p:nvGrpSpPr>
          <p:grpSpPr>
            <a:xfrm>
              <a:off x="2791690" y="5715000"/>
              <a:ext cx="5407249" cy="1070483"/>
              <a:chOff x="2791690" y="5715000"/>
              <a:chExt cx="5407249" cy="107048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2791690" y="5954486"/>
                <a:ext cx="540724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Some hexagons penetrate the perimeter</a:t>
                </a:r>
              </a:p>
              <a:p>
                <a:r>
                  <a:rPr lang="en-US" dirty="0" smtClean="0"/>
                  <a:t>=numerical violation of triangle inequality</a:t>
                </a:r>
                <a:endParaRPr lang="en-US" dirty="0"/>
              </a:p>
            </p:txBody>
          </p:sp>
          <p:cxnSp>
            <p:nvCxnSpPr>
              <p:cNvPr id="8" name="Straight Arrow Connector 7"/>
              <p:cNvCxnSpPr/>
              <p:nvPr/>
            </p:nvCxnSpPr>
            <p:spPr bwMode="auto">
              <a:xfrm flipH="1" flipV="1">
                <a:off x="3505200" y="5715000"/>
                <a:ext cx="76200" cy="4572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10" name="Straight Arrow Connector 9"/>
            <p:cNvCxnSpPr/>
            <p:nvPr/>
          </p:nvCxnSpPr>
          <p:spPr bwMode="auto">
            <a:xfrm flipV="1">
              <a:off x="3581400" y="5791200"/>
              <a:ext cx="30480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0" y="4072592"/>
            <a:ext cx="2791690" cy="1938992"/>
            <a:chOff x="0" y="4072592"/>
            <a:chExt cx="2791690" cy="1938992"/>
          </a:xfrm>
        </p:grpSpPr>
        <p:sp>
          <p:nvSpPr>
            <p:cNvPr id="12" name="TextBox 11"/>
            <p:cNvSpPr txBox="1"/>
            <p:nvPr/>
          </p:nvSpPr>
          <p:spPr>
            <a:xfrm>
              <a:off x="0" y="4072592"/>
              <a:ext cx="252255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Needle-like acute</a:t>
              </a:r>
            </a:p>
            <a:p>
              <a:r>
                <a:rPr lang="en-US" dirty="0" smtClean="0"/>
                <a:t>Triangle have neighborhoods</a:t>
              </a:r>
            </a:p>
            <a:p>
              <a:r>
                <a:rPr lang="en-US" dirty="0"/>
                <a:t>t</a:t>
              </a:r>
              <a:r>
                <a:rPr lang="en-US" dirty="0" smtClean="0"/>
                <a:t>angent to the latitude line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1981200" y="4876800"/>
              <a:ext cx="81049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7659459" y="4180966"/>
            <a:ext cx="1484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“head-on”</a:t>
            </a:r>
          </a:p>
          <a:p>
            <a:r>
              <a:rPr lang="en-US" dirty="0" smtClean="0"/>
              <a:t>view removes </a:t>
            </a:r>
            <a:r>
              <a:rPr lang="en-US" dirty="0" err="1" smtClean="0"/>
              <a:t>scalings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347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90800"/>
            <a:ext cx="8534400" cy="1239838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Triangle Shape </a:t>
            </a:r>
            <a:r>
              <a:rPr lang="en-US" dirty="0" smtClean="0">
                <a:sym typeface="Wingdings" pitchFamily="2" charset="2"/>
              </a:rPr>
              <a:t>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Points on the Hemisphere 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2x2 Matrices Normalized through SVD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43000" y="304800"/>
            <a:ext cx="2666999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99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99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99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rgbClr val="9933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6553200"/>
            <a:ext cx="914400" cy="304800"/>
          </a:xfrm>
        </p:spPr>
        <p:txBody>
          <a:bodyPr/>
          <a:lstStyle/>
          <a:p>
            <a:r>
              <a:rPr lang="en-US" dirty="0" smtClean="0"/>
              <a:t>Page </a:t>
            </a:r>
            <a:fld id="{391C4457-7242-4575-887E-8A73398A9D7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202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107237" cy="1239838"/>
          </a:xfrm>
        </p:spPr>
        <p:txBody>
          <a:bodyPr/>
          <a:lstStyle/>
          <a:p>
            <a:r>
              <a:rPr lang="en-US" dirty="0" smtClean="0"/>
              <a:t>A Northern Hemisphere </a:t>
            </a:r>
            <a:r>
              <a:rPr lang="en-US" dirty="0" smtClean="0"/>
              <a:t>Map: Points mapped to angles </a:t>
            </a: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 l="22000" t="19926" r="15500" b="12915"/>
          <a:stretch>
            <a:fillRect/>
          </a:stretch>
        </p:blipFill>
        <p:spPr bwMode="auto">
          <a:xfrm>
            <a:off x="1219200" y="1905000"/>
            <a:ext cx="6296967" cy="458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990600" y="2133600"/>
            <a:ext cx="22860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600200" y="1981200"/>
            <a:ext cx="22860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676400" y="2209800"/>
            <a:ext cx="22860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2590800"/>
            <a:ext cx="2163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Acute Territory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rot="16200000" flipH="1">
            <a:off x="1714500" y="3162300"/>
            <a:ext cx="914400" cy="838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6553200"/>
            <a:ext cx="914400" cy="304800"/>
          </a:xfrm>
        </p:spPr>
        <p:txBody>
          <a:bodyPr/>
          <a:lstStyle/>
          <a:p>
            <a:r>
              <a:rPr lang="en-US" dirty="0" smtClean="0"/>
              <a:t>Page </a:t>
            </a:r>
            <a:fld id="{391C4457-7242-4575-887E-8A73398A9D7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648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HH11: </a:t>
            </a:r>
            <a:r>
              <a:rPr lang="en-US" b="1" dirty="0" err="1" smtClean="0"/>
              <a:t>Granlibakken</a:t>
            </a:r>
            <a:endParaRPr lang="en-US" b="1" dirty="0" smtClean="0"/>
          </a:p>
          <a:p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371600" y="4953000"/>
            <a:ext cx="1981200" cy="990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91C4457-7242-4575-887E-8A73398A9D7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-228600" y="-152400"/>
            <a:ext cx="9372600" cy="7010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667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014" t="11045" r="23846" b="10133"/>
          <a:stretch/>
        </p:blipFill>
        <p:spPr bwMode="auto">
          <a:xfrm>
            <a:off x="4622174" y="1632856"/>
            <a:ext cx="3677393" cy="428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735" y="162186"/>
            <a:ext cx="7107237" cy="1239838"/>
          </a:xfrm>
        </p:spPr>
        <p:txBody>
          <a:bodyPr/>
          <a:lstStyle/>
          <a:p>
            <a:r>
              <a:rPr lang="en-US" dirty="0" smtClean="0"/>
              <a:t>Angle Density (</a:t>
            </a:r>
            <a:r>
              <a:rPr lang="en-US" dirty="0" err="1" smtClean="0"/>
              <a:t>A+B+C</a:t>
            </a:r>
            <a:r>
              <a:rPr lang="en-US" dirty="0" smtClean="0"/>
              <a:t>=180)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15" t="10797" r="18525" b="10177"/>
          <a:stretch/>
        </p:blipFill>
        <p:spPr bwMode="auto">
          <a:xfrm>
            <a:off x="685800" y="1752600"/>
            <a:ext cx="3936374" cy="350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6553200"/>
            <a:ext cx="914400" cy="304800"/>
          </a:xfrm>
        </p:spPr>
        <p:txBody>
          <a:bodyPr/>
          <a:lstStyle/>
          <a:p>
            <a:r>
              <a:rPr lang="en-US" dirty="0" smtClean="0"/>
              <a:t>Page </a:t>
            </a:r>
            <a:fld id="{391C4457-7242-4575-887E-8A73398A9D7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76800" y="1402024"/>
            <a:ext cx="3764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100,000 triangles in 100 bins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0221" y="1328010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99264" y="6172200"/>
            <a:ext cx="188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Uniform!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648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6553200"/>
            <a:ext cx="685800" cy="304800"/>
          </a:xfrm>
        </p:spPr>
        <p:txBody>
          <a:bodyPr/>
          <a:lstStyle/>
          <a:p>
            <a:r>
              <a:rPr lang="en-US" dirty="0" smtClean="0"/>
              <a:t>Page </a:t>
            </a:r>
            <a:fld id="{391C4457-7242-4575-887E-8A73398A9D7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107237" cy="1239838"/>
          </a:xfrm>
        </p:spPr>
        <p:txBody>
          <a:bodyPr/>
          <a:lstStyle/>
          <a:p>
            <a:r>
              <a:rPr lang="en-US" smtClean="0"/>
              <a:t>Please (in your mind) </a:t>
            </a:r>
            <a:br>
              <a:rPr lang="en-US" smtClean="0"/>
            </a:br>
            <a:r>
              <a:rPr lang="en-US" smtClean="0"/>
              <a:t>imagine </a:t>
            </a:r>
            <a:r>
              <a:rPr lang="en-US" dirty="0" smtClean="0"/>
              <a:t>a triangle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 l="2766" t="25593" r="23250" b="8359"/>
          <a:stretch>
            <a:fillRect/>
          </a:stretch>
        </p:blipFill>
        <p:spPr bwMode="auto">
          <a:xfrm>
            <a:off x="1142999" y="1828800"/>
            <a:ext cx="672655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6553200"/>
            <a:ext cx="685800" cy="304800"/>
          </a:xfrm>
        </p:spPr>
        <p:txBody>
          <a:bodyPr/>
          <a:lstStyle/>
          <a:p>
            <a:r>
              <a:rPr lang="en-US" dirty="0" smtClean="0"/>
              <a:t>Page </a:t>
            </a:r>
            <a:fld id="{391C4457-7242-4575-887E-8A73398A9D7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107237" cy="1239838"/>
          </a:xfrm>
        </p:spPr>
        <p:txBody>
          <a:bodyPr/>
          <a:lstStyle/>
          <a:p>
            <a:r>
              <a:rPr lang="en-US" dirty="0" smtClean="0"/>
              <a:t>A note passed during a lecture</a:t>
            </a:r>
            <a:endParaRPr lang="en-US" dirty="0"/>
          </a:p>
        </p:txBody>
      </p:sp>
      <p:pic>
        <p:nvPicPr>
          <p:cNvPr id="24578" name="Picture 2" descr="http://studentblog.registrar.ualberta.ca/dylan/images/pass%20no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057400"/>
            <a:ext cx="3619500" cy="2077594"/>
          </a:xfrm>
          <a:prstGeom prst="rect">
            <a:avLst/>
          </a:prstGeom>
          <a:noFill/>
        </p:spPr>
      </p:pic>
      <p:sp>
        <p:nvSpPr>
          <p:cNvPr id="9" name="Cloud Callout 8"/>
          <p:cNvSpPr/>
          <p:nvPr/>
        </p:nvSpPr>
        <p:spPr bwMode="auto">
          <a:xfrm>
            <a:off x="3129642" y="4495800"/>
            <a:ext cx="4795157" cy="2362200"/>
          </a:xfrm>
          <a:prstGeom prst="cloudCallout">
            <a:avLst>
              <a:gd name="adj1" fmla="val -25209"/>
              <a:gd name="adj2" fmla="val -8506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Can you do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this integral in R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6 </a:t>
            </a:r>
            <a:r>
              <a:rPr lang="en-US" dirty="0" smtClean="0"/>
              <a:t>? It will tell us the probability a random triangle is acute!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6553200"/>
            <a:ext cx="685800" cy="304800"/>
          </a:xfrm>
        </p:spPr>
        <p:txBody>
          <a:bodyPr/>
          <a:lstStyle/>
          <a:p>
            <a:r>
              <a:rPr lang="en-US" dirty="0" smtClean="0"/>
              <a:t>Page </a:t>
            </a:r>
            <a:fld id="{391C4457-7242-4575-887E-8A73398A9D7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07237" cy="1239838"/>
          </a:xfrm>
        </p:spPr>
        <p:txBody>
          <a:bodyPr/>
          <a:lstStyle/>
          <a:p>
            <a:r>
              <a:rPr lang="en-US" dirty="0" smtClean="0"/>
              <a:t>Another case/same answer: </a:t>
            </a:r>
            <a:r>
              <a:rPr lang="en-US" dirty="0" err="1" smtClean="0"/>
              <a:t>normals</a:t>
            </a:r>
            <a:r>
              <a:rPr lang="en-US" dirty="0" smtClean="0"/>
              <a:t>! P(acute)=¼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828800"/>
            <a:ext cx="7239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3 vertices  x  2 coordinates = </a:t>
            </a:r>
          </a:p>
          <a:p>
            <a:pPr algn="ctr"/>
            <a:r>
              <a:rPr lang="en-US" sz="3200" dirty="0" smtClean="0"/>
              <a:t>6 independent Standard </a:t>
            </a:r>
            <a:r>
              <a:rPr lang="en-US" sz="3200" dirty="0" err="1" smtClean="0"/>
              <a:t>Normals</a:t>
            </a:r>
            <a:endParaRPr lang="en-US" sz="3200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Experiment:</a:t>
            </a:r>
          </a:p>
          <a:p>
            <a:pPr algn="ctr"/>
            <a:r>
              <a:rPr lang="en-US" dirty="0" smtClean="0"/>
              <a:t> A=</a:t>
            </a:r>
            <a:r>
              <a:rPr lang="en-US" dirty="0" err="1" smtClean="0"/>
              <a:t>randn</a:t>
            </a:r>
            <a:r>
              <a:rPr lang="en-US" dirty="0" smtClean="0"/>
              <a:t>(2,3)</a:t>
            </a:r>
          </a:p>
          <a:p>
            <a:pPr algn="ctr"/>
            <a:r>
              <a:rPr lang="en-US" dirty="0" smtClean="0"/>
              <a:t>            =triangle vertices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Not the same probability measure!</a:t>
            </a:r>
          </a:p>
          <a:p>
            <a:endParaRPr lang="en-US" dirty="0" smtClean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85800" y="5334000"/>
            <a:ext cx="876300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kern="0" noProof="0" dirty="0" smtClean="0">
                <a:solidFill>
                  <a:srgbClr val="993333"/>
                </a:solidFill>
                <a:latin typeface="+mj-lt"/>
                <a:ea typeface="+mj-ea"/>
                <a:cs typeface="+mj-cs"/>
              </a:rPr>
              <a:t>Open </a:t>
            </a:r>
            <a:r>
              <a:rPr lang="en-US" sz="3400" b="1" kern="0" noProof="0" dirty="0" err="1" smtClean="0">
                <a:solidFill>
                  <a:srgbClr val="993333"/>
                </a:solidFill>
                <a:latin typeface="+mj-lt"/>
                <a:ea typeface="+mj-ea"/>
                <a:cs typeface="+mj-cs"/>
              </a:rPr>
              <a:t>problem:give</a:t>
            </a:r>
            <a:r>
              <a:rPr lang="en-US" sz="3400" b="1" kern="0" noProof="0" dirty="0" smtClean="0">
                <a:solidFill>
                  <a:srgbClr val="993333"/>
                </a:solidFill>
                <a:latin typeface="+mj-lt"/>
                <a:ea typeface="+mj-ea"/>
                <a:cs typeface="+mj-cs"/>
              </a:rPr>
              <a:t> a satisfactory explanation of why both measures should give the same answer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rgbClr val="9933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107237" cy="1239838"/>
          </a:xfrm>
        </p:spPr>
        <p:txBody>
          <a:bodyPr/>
          <a:lstStyle/>
          <a:p>
            <a:r>
              <a:rPr lang="en-US" dirty="0" smtClean="0"/>
              <a:t>Shape Theory Conditioning </a:t>
            </a:r>
            <a:r>
              <a:rPr lang="en-US" dirty="0" err="1" smtClean="0"/>
              <a:t>vs</a:t>
            </a:r>
            <a:r>
              <a:rPr lang="en-US" dirty="0" smtClean="0"/>
              <a:t> Non Shape Theory for </a:t>
            </a:r>
            <a:r>
              <a:rPr lang="en-US" dirty="0" err="1" smtClean="0"/>
              <a:t>LargeAreas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24200"/>
            <a:ext cx="7221538" cy="1482224"/>
          </a:xfr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6629400"/>
            <a:ext cx="914400" cy="304800"/>
          </a:xfrm>
        </p:spPr>
        <p:txBody>
          <a:bodyPr/>
          <a:lstStyle/>
          <a:p>
            <a:r>
              <a:rPr lang="en-US" dirty="0" smtClean="0"/>
              <a:t>Page </a:t>
            </a:r>
            <a:fld id="{391C4457-7242-4575-887E-8A73398A9D7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952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7107237" cy="1239838"/>
          </a:xfrm>
        </p:spPr>
        <p:txBody>
          <a:bodyPr/>
          <a:lstStyle/>
          <a:p>
            <a:r>
              <a:rPr lang="en-US" dirty="0" smtClean="0"/>
              <a:t>Tiny Area Triangles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85" y="1985665"/>
            <a:ext cx="6350280" cy="4114800"/>
          </a:xfr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6553200"/>
            <a:ext cx="914400" cy="304800"/>
          </a:xfrm>
        </p:spPr>
        <p:txBody>
          <a:bodyPr/>
          <a:lstStyle/>
          <a:p>
            <a:r>
              <a:rPr lang="en-US" dirty="0" smtClean="0"/>
              <a:t>Page </a:t>
            </a:r>
            <a:fld id="{391C4457-7242-4575-887E-8A73398A9D7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1678" y="3505200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Condition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5892876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Longitude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1904997"/>
            <a:ext cx="6239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Condition over a circle of latitude (Area=0.0024)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299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107237" cy="1239838"/>
          </a:xfrm>
        </p:spPr>
        <p:txBody>
          <a:bodyPr/>
          <a:lstStyle/>
          <a:p>
            <a:r>
              <a:rPr lang="en-US" dirty="0" smtClean="0"/>
              <a:t>Random </a:t>
            </a:r>
            <a:r>
              <a:rPr lang="en-US" dirty="0" err="1" smtClean="0"/>
              <a:t>Tetrahedra</a:t>
            </a:r>
            <a:endParaRPr lang="en-US" dirty="0"/>
          </a:p>
        </p:txBody>
      </p:sp>
      <p:pic>
        <p:nvPicPr>
          <p:cNvPr id="5" name="Content Placeholder 4" descr="pyramid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8848287" cy="5020572"/>
          </a:xfr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6553200"/>
            <a:ext cx="914400" cy="304800"/>
          </a:xfrm>
        </p:spPr>
        <p:txBody>
          <a:bodyPr/>
          <a:lstStyle/>
          <a:p>
            <a:r>
              <a:rPr lang="en-US" dirty="0" smtClean="0"/>
              <a:t>Page </a:t>
            </a:r>
            <a:fld id="{391C4457-7242-4575-887E-8A73398A9D7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6293415"/>
            <a:ext cx="6332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(Generalization uses </a:t>
            </a:r>
            <a:r>
              <a:rPr lang="en-US" dirty="0" err="1" smtClean="0"/>
              <a:t>randn</a:t>
            </a:r>
            <a:r>
              <a:rPr lang="en-US" dirty="0" smtClean="0"/>
              <a:t>(</a:t>
            </a:r>
            <a:r>
              <a:rPr lang="en-US" dirty="0" err="1" smtClean="0"/>
              <a:t>m,n</a:t>
            </a:r>
            <a:r>
              <a:rPr lang="en-US" dirty="0" smtClean="0"/>
              <a:t>)*</a:t>
            </a:r>
            <a:r>
              <a:rPr lang="en-US" dirty="0" err="1" smtClean="0"/>
              <a:t>Helmert</a:t>
            </a:r>
            <a:r>
              <a:rPr lang="en-US" dirty="0" smtClean="0"/>
              <a:t> Matrix)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41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750175" cy="1239838"/>
          </a:xfrm>
        </p:spPr>
        <p:txBody>
          <a:bodyPr/>
          <a:lstStyle/>
          <a:p>
            <a:r>
              <a:rPr lang="en-US" dirty="0" smtClean="0"/>
              <a:t>Random “Gems”</a:t>
            </a:r>
            <a:br>
              <a:rPr lang="en-US" dirty="0" smtClean="0"/>
            </a:br>
            <a:r>
              <a:rPr lang="en-US" dirty="0" smtClean="0"/>
              <a:t>Convex Hulls (m=3, n=100)</a:t>
            </a:r>
            <a:endParaRPr lang="en-US" dirty="0"/>
          </a:p>
        </p:txBody>
      </p:sp>
      <p:pic>
        <p:nvPicPr>
          <p:cNvPr id="5" name="Content Placeholder 4" descr="gem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76898" y="1981200"/>
            <a:ext cx="7099692" cy="4114800"/>
          </a:xfr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6553200"/>
            <a:ext cx="914400" cy="304800"/>
          </a:xfrm>
        </p:spPr>
        <p:txBody>
          <a:bodyPr/>
          <a:lstStyle/>
          <a:p>
            <a:r>
              <a:rPr lang="en-US" dirty="0" smtClean="0"/>
              <a:t>Page </a:t>
            </a:r>
            <a:fld id="{391C4457-7242-4575-887E-8A73398A9D7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65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107237" cy="1239838"/>
          </a:xfrm>
        </p:spPr>
        <p:txBody>
          <a:bodyPr/>
          <a:lstStyle/>
          <a:p>
            <a:r>
              <a:rPr lang="en-US" dirty="0" smtClean="0"/>
              <a:t>Construction of Triangle Shape</a:t>
            </a:r>
            <a:endParaRPr lang="en-US" dirty="0"/>
          </a:p>
        </p:txBody>
      </p:sp>
      <p:pic>
        <p:nvPicPr>
          <p:cNvPr id="9" name="Picture 8" descr="theor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09800"/>
            <a:ext cx="8331200" cy="25178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4800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three triangles with bases = </a:t>
            </a:r>
            <a:r>
              <a:rPr lang="en-US" dirty="0" err="1" smtClean="0"/>
              <a:t>parallelians</a:t>
            </a:r>
            <a:r>
              <a:rPr lang="en-US" dirty="0" smtClean="0"/>
              <a:t> through the a point on the sphere and its vertical projection are similar.  They share the same height (in blue).  </a:t>
            </a:r>
          </a:p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6553200"/>
            <a:ext cx="914400" cy="304800"/>
          </a:xfrm>
        </p:spPr>
        <p:txBody>
          <a:bodyPr/>
          <a:lstStyle/>
          <a:p>
            <a:r>
              <a:rPr lang="en-US" dirty="0" smtClean="0"/>
              <a:t>Page </a:t>
            </a:r>
            <a:fld id="{391C4457-7242-4575-887E-8A73398A9D7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711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6553200"/>
            <a:ext cx="914400" cy="304800"/>
          </a:xfrm>
        </p:spPr>
        <p:txBody>
          <a:bodyPr/>
          <a:lstStyle/>
          <a:p>
            <a:r>
              <a:rPr lang="en-US" dirty="0" smtClean="0"/>
              <a:t>Page </a:t>
            </a:r>
            <a:fld id="{391C4457-7242-4575-887E-8A73398A9D7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458200" cy="1239838"/>
          </a:xfrm>
        </p:spPr>
        <p:txBody>
          <a:bodyPr/>
          <a:lstStyle/>
          <a:p>
            <a:r>
              <a:rPr lang="en-US" dirty="0" smtClean="0"/>
              <a:t>An interesting experiment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057400"/>
            <a:ext cx="8240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side lengths normalized to a</a:t>
            </a:r>
            <a:r>
              <a:rPr lang="en-US" baseline="30000" dirty="0" smtClean="0"/>
              <a:t>2</a:t>
            </a:r>
            <a:r>
              <a:rPr lang="en-US" dirty="0" smtClean="0"/>
              <a:t>+b</a:t>
            </a:r>
            <a:r>
              <a:rPr lang="en-US" baseline="30000" dirty="0" smtClean="0"/>
              <a:t>2</a:t>
            </a:r>
            <a:r>
              <a:rPr lang="en-US" dirty="0" smtClean="0"/>
              <a:t>+c</a:t>
            </a:r>
            <a:r>
              <a:rPr lang="en-US" baseline="30000" dirty="0" smtClean="0"/>
              <a:t>2</a:t>
            </a:r>
            <a:r>
              <a:rPr lang="en-US" dirty="0" smtClean="0"/>
              <a:t>=1</a:t>
            </a:r>
          </a:p>
          <a:p>
            <a:r>
              <a:rPr lang="en-US" dirty="0" smtClean="0"/>
              <a:t>Plot (a</a:t>
            </a:r>
            <a:r>
              <a:rPr lang="en-US" baseline="30000" dirty="0" smtClean="0"/>
              <a:t>2</a:t>
            </a:r>
            <a:r>
              <a:rPr lang="en-US" dirty="0" smtClean="0"/>
              <a:t>,b</a:t>
            </a:r>
            <a:r>
              <a:rPr lang="en-US" baseline="30000" dirty="0" smtClean="0"/>
              <a:t>2</a:t>
            </a:r>
            <a:r>
              <a:rPr lang="en-US" dirty="0" smtClean="0"/>
              <a:t>,c</a:t>
            </a:r>
            <a:r>
              <a:rPr lang="en-US" baseline="30000" dirty="0" smtClean="0"/>
              <a:t>2</a:t>
            </a:r>
            <a:r>
              <a:rPr lang="en-US" dirty="0" smtClean="0"/>
              <a:t>) when obtuse in the triangle </a:t>
            </a:r>
            <a:r>
              <a:rPr lang="en-US" dirty="0" err="1" smtClean="0"/>
              <a:t>x+y+z</a:t>
            </a:r>
            <a:r>
              <a:rPr lang="en-US" dirty="0" smtClean="0"/>
              <a:t>=1, x,y,z</a:t>
            </a:r>
            <a:r>
              <a:rPr lang="en-US" dirty="0" smtClean="0">
                <a:latin typeface="Arial"/>
                <a:cs typeface="Arial"/>
              </a:rPr>
              <a:t>≥</a:t>
            </a:r>
            <a:r>
              <a:rPr lang="en-US" dirty="0" smtClean="0"/>
              <a:t>0.</a:t>
            </a:r>
          </a:p>
        </p:txBody>
      </p:sp>
      <p:pic>
        <p:nvPicPr>
          <p:cNvPr id="7" name="Picture 6" descr="triangleincir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3048000"/>
            <a:ext cx="3581400" cy="33511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88105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tlabhi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599" y="2286000"/>
            <a:ext cx="4994281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Uniform?</a:t>
            </a:r>
            <a:endParaRPr lang="en-US" dirty="0"/>
          </a:p>
        </p:txBody>
      </p:sp>
      <p:pic>
        <p:nvPicPr>
          <p:cNvPr id="9" name="Picture 8" descr="triangleincirc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514600"/>
            <a:ext cx="3420275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495800" y="2057400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 of radii: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 cstate="print"/>
          <a:srcRect l="24501" t="69410" r="37478" b="23071"/>
          <a:stretch>
            <a:fillRect/>
          </a:stretch>
        </p:blipFill>
        <p:spPr bwMode="auto">
          <a:xfrm>
            <a:off x="4419600" y="2667000"/>
            <a:ext cx="3429000" cy="48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l="63201" t="69410" r="7604" b="23071"/>
          <a:stretch>
            <a:fillRect/>
          </a:stretch>
        </p:blipFill>
        <p:spPr bwMode="auto">
          <a:xfrm>
            <a:off x="4495800" y="3200400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6553200"/>
            <a:ext cx="914400" cy="304800"/>
          </a:xfrm>
        </p:spPr>
        <p:txBody>
          <a:bodyPr/>
          <a:lstStyle/>
          <a:p>
            <a:r>
              <a:rPr lang="en-US" dirty="0" smtClean="0"/>
              <a:t>Page </a:t>
            </a:r>
            <a:fld id="{391C4457-7242-4575-887E-8A73398A9D7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371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63201" t="69410" r="7604" b="23071"/>
          <a:stretch>
            <a:fillRect/>
          </a:stretch>
        </p:blipFill>
        <p:spPr bwMode="auto">
          <a:xfrm>
            <a:off x="3352799" y="685800"/>
            <a:ext cx="4505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atlabhi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228600"/>
            <a:ext cx="1897827" cy="1447800"/>
          </a:xfrm>
          <a:prstGeom prst="rect">
            <a:avLst/>
          </a:prstGeom>
        </p:spPr>
      </p:pic>
      <p:pic>
        <p:nvPicPr>
          <p:cNvPr id="7" name="Picture 6" descr="triangleincirc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2362200"/>
            <a:ext cx="2524489" cy="2362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581400" y="2514600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remembered that the uniform distribution on the sphere means uniform Cartesian coordinates </a:t>
            </a:r>
            <a:r>
              <a:rPr lang="en-US" dirty="0" smtClean="0">
                <a:sym typeface="Wingdings" pitchFamily="2" charset="2"/>
              </a:rPr>
              <a:t>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This picture wants to be on a hemisphere looking down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6553200"/>
            <a:ext cx="914400" cy="304800"/>
          </a:xfrm>
        </p:spPr>
        <p:txBody>
          <a:bodyPr/>
          <a:lstStyle/>
          <a:p>
            <a:r>
              <a:rPr lang="en-US" dirty="0" smtClean="0"/>
              <a:t>Page </a:t>
            </a:r>
            <a:fld id="{391C4457-7242-4575-887E-8A73398A9D7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084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Terms of Singular Values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828800"/>
            <a:ext cx="603402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A=(2x2 Orthogonal)(Diagonal)(Rotation(</a:t>
            </a:r>
            <a:r>
              <a:rPr lang="el-GR" dirty="0" smtClean="0"/>
              <a:t>θ</a:t>
            </a:r>
            <a:r>
              <a:rPr lang="en-US" dirty="0" smtClean="0"/>
              <a:t>))</a:t>
            </a:r>
          </a:p>
          <a:p>
            <a:endParaRPr lang="en-US" dirty="0" smtClean="0"/>
          </a:p>
          <a:p>
            <a:r>
              <a:rPr lang="en-US" dirty="0" smtClean="0"/>
              <a:t>Longitude on hemisphere = 2</a:t>
            </a:r>
            <a:r>
              <a:rPr lang="el-GR" dirty="0" smtClean="0"/>
              <a:t>θ</a:t>
            </a:r>
            <a:endParaRPr lang="en-US" dirty="0" smtClean="0"/>
          </a:p>
          <a:p>
            <a:r>
              <a:rPr lang="en-US" dirty="0" smtClean="0"/>
              <a:t>z-coordinate on hemisphere = determinant</a:t>
            </a:r>
          </a:p>
          <a:p>
            <a:endParaRPr lang="en-US" dirty="0" smtClean="0"/>
          </a:p>
          <a:p>
            <a:r>
              <a:rPr lang="en-US" dirty="0" smtClean="0"/>
              <a:t>Condition Number density (Edelman 89) =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Or the normalized determinant is uniform:</a:t>
            </a:r>
          </a:p>
          <a:p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 l="6500" t="39711" r="62500" b="53791"/>
          <a:stretch>
            <a:fillRect/>
          </a:stretch>
        </p:blipFill>
        <p:spPr bwMode="auto">
          <a:xfrm>
            <a:off x="1143000" y="4114800"/>
            <a:ext cx="472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33500" t="49819" r="36500" b="40072"/>
          <a:stretch>
            <a:fillRect/>
          </a:stretch>
        </p:blipFill>
        <p:spPr bwMode="auto">
          <a:xfrm>
            <a:off x="1295400" y="5181600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66800" y="6096000"/>
            <a:ext cx="648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 </a:t>
            </a:r>
            <a:r>
              <a:rPr lang="en-US" dirty="0" err="1" smtClean="0"/>
              <a:t>ellipticity</a:t>
            </a:r>
            <a:r>
              <a:rPr lang="en-US" dirty="0" smtClean="0"/>
              <a:t> statistic in multivariate statistics!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6553200"/>
            <a:ext cx="914400" cy="304800"/>
          </a:xfrm>
        </p:spPr>
        <p:txBody>
          <a:bodyPr/>
          <a:lstStyle/>
          <a:p>
            <a:r>
              <a:rPr lang="en-US" dirty="0" smtClean="0"/>
              <a:t>Page </a:t>
            </a:r>
            <a:fld id="{391C4457-7242-4575-887E-8A73398A9D7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343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6553200"/>
            <a:ext cx="685800" cy="304800"/>
          </a:xfrm>
        </p:spPr>
        <p:txBody>
          <a:bodyPr/>
          <a:lstStyle/>
          <a:p>
            <a:r>
              <a:rPr lang="en-US" dirty="0" smtClean="0"/>
              <a:t>Page </a:t>
            </a:r>
            <a:fld id="{391C4457-7242-4575-887E-8A73398A9D7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107237" cy="1239838"/>
          </a:xfrm>
        </p:spPr>
        <p:txBody>
          <a:bodyPr/>
          <a:lstStyle/>
          <a:p>
            <a:r>
              <a:rPr lang="en-US" dirty="0" smtClean="0"/>
              <a:t>What do triangles look like?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 l="2110" t="15304" r="7314" b="18609"/>
          <a:stretch>
            <a:fillRect/>
          </a:stretch>
        </p:blipFill>
        <p:spPr bwMode="auto">
          <a:xfrm>
            <a:off x="304800" y="2971800"/>
            <a:ext cx="4390724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1981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Popular triangles as measured by Google are all acute</a:t>
            </a:r>
            <a:endParaRPr lang="en-US" dirty="0"/>
          </a:p>
        </p:txBody>
      </p:sp>
      <p:pic>
        <p:nvPicPr>
          <p:cNvPr id="40964" name="Picture 4" descr="http://upload.wikimedia.org/wikipedia/commons/thumb/2/2f/Similar_Triangles.svg/300px-Similar_Triangles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048000"/>
            <a:ext cx="3541690" cy="2514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105400" y="20574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Textbook “any old” triangles are always acute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107237" cy="1239838"/>
          </a:xfrm>
        </p:spPr>
        <p:txBody>
          <a:bodyPr/>
          <a:lstStyle/>
          <a:p>
            <a:r>
              <a:rPr lang="en-US" dirty="0" smtClean="0"/>
              <a:t>Triangle can be calculated but also can be geometrically constructed using </a:t>
            </a:r>
            <a:r>
              <a:rPr lang="en-US" dirty="0" err="1" smtClean="0"/>
              <a:t>parallelians</a:t>
            </a:r>
            <a:endParaRPr lang="en-US" dirty="0"/>
          </a:p>
        </p:txBody>
      </p:sp>
      <p:pic>
        <p:nvPicPr>
          <p:cNvPr id="5" name="Content Placeholder 4" descr="parallelians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2133600"/>
            <a:ext cx="7221538" cy="3423725"/>
          </a:xfrm>
        </p:spPr>
      </p:pic>
      <p:sp>
        <p:nvSpPr>
          <p:cNvPr id="6" name="TextBox 5"/>
          <p:cNvSpPr txBox="1"/>
          <p:nvPr/>
        </p:nvSpPr>
        <p:spPr>
          <a:xfrm>
            <a:off x="2667000" y="5562600"/>
            <a:ext cx="3199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Parallelians</a:t>
            </a:r>
            <a:r>
              <a:rPr lang="en-US" dirty="0" smtClean="0"/>
              <a:t> through P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6553200"/>
            <a:ext cx="914400" cy="304800"/>
          </a:xfrm>
        </p:spPr>
        <p:txBody>
          <a:bodyPr/>
          <a:lstStyle/>
          <a:p>
            <a:r>
              <a:rPr lang="en-US" dirty="0" smtClean="0"/>
              <a:t>Page </a:t>
            </a:r>
            <a:fld id="{391C4457-7242-4575-887E-8A73398A9D7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06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750175" cy="1239838"/>
          </a:xfrm>
        </p:spPr>
        <p:txBody>
          <a:bodyPr/>
          <a:lstStyle/>
          <a:p>
            <a:r>
              <a:rPr lang="en-US" dirty="0" smtClean="0"/>
              <a:t>Question: For (</a:t>
            </a:r>
            <a:r>
              <a:rPr lang="en-US" dirty="0" err="1" smtClean="0"/>
              <a:t>n,m</a:t>
            </a:r>
            <a:r>
              <a:rPr lang="en-US" dirty="0" smtClean="0"/>
              <a:t>) what are the statistics for number of points in convex hull?  Seems very small</a:t>
            </a:r>
            <a:endParaRPr lang="en-US" dirty="0"/>
          </a:p>
        </p:txBody>
      </p:sp>
      <p:pic>
        <p:nvPicPr>
          <p:cNvPr id="5" name="Content Placeholder 4" descr="gem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2286000"/>
            <a:ext cx="7099692" cy="4114800"/>
          </a:xfr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6553200"/>
            <a:ext cx="914400" cy="304800"/>
          </a:xfrm>
        </p:spPr>
        <p:txBody>
          <a:bodyPr/>
          <a:lstStyle/>
          <a:p>
            <a:r>
              <a:rPr lang="en-US" dirty="0" smtClean="0"/>
              <a:t>Page </a:t>
            </a:r>
            <a:fld id="{391C4457-7242-4575-887E-8A73398A9D7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886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750175" cy="1239838"/>
          </a:xfrm>
        </p:spPr>
        <p:txBody>
          <a:bodyPr/>
          <a:lstStyle/>
          <a:p>
            <a:r>
              <a:rPr lang="en-US" dirty="0" smtClean="0"/>
              <a:t>Opportunities to use latest technology of random matrix theory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Zonal polynomials and </a:t>
            </a:r>
            <a:r>
              <a:rPr lang="en-US" dirty="0" err="1" smtClean="0"/>
              <a:t>hypergeometric</a:t>
            </a:r>
            <a:r>
              <a:rPr lang="en-US" dirty="0" smtClean="0"/>
              <a:t> functions of matrix argument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6553200"/>
            <a:ext cx="914400" cy="304800"/>
          </a:xfrm>
        </p:spPr>
        <p:txBody>
          <a:bodyPr/>
          <a:lstStyle/>
          <a:p>
            <a:r>
              <a:rPr lang="en-US" dirty="0" smtClean="0"/>
              <a:t>Page </a:t>
            </a:r>
            <a:fld id="{391C4457-7242-4575-887E-8A73398A9D7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897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2500" t="24000" r="23000" b="66545"/>
          <a:stretch>
            <a:fillRect/>
          </a:stretch>
        </p:blipFill>
        <p:spPr bwMode="auto">
          <a:xfrm>
            <a:off x="152400" y="426720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 l="22500" t="67636" r="23000" b="17818"/>
          <a:stretch>
            <a:fillRect/>
          </a:stretch>
        </p:blipFill>
        <p:spPr bwMode="auto">
          <a:xfrm>
            <a:off x="2667000" y="3352800"/>
            <a:ext cx="6477000" cy="118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Approach with </a:t>
            </a:r>
            <a:r>
              <a:rPr lang="en-US" dirty="0" err="1" smtClean="0"/>
              <a:t>Helmart</a:t>
            </a:r>
            <a:r>
              <a:rPr lang="en-US" dirty="0" smtClean="0"/>
              <a:t> Matrix (Kendall)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good way to construct the vertices of a regular simplex in n-dimensions?</a:t>
            </a:r>
          </a:p>
          <a:p>
            <a:r>
              <a:rPr lang="en-US" dirty="0" smtClean="0"/>
              <a:t>Answer: Matrix orthogonal to (1,1,…,1)/</a:t>
            </a:r>
            <a:r>
              <a:rPr lang="en-US" dirty="0" err="1" smtClean="0"/>
              <a:t>sqrt</a:t>
            </a:r>
            <a:r>
              <a:rPr lang="en-US" dirty="0" smtClean="0"/>
              <a:t>(n)</a:t>
            </a:r>
          </a:p>
          <a:p>
            <a:r>
              <a:rPr lang="en-US" dirty="0" err="1" smtClean="0"/>
              <a:t>Helmert</a:t>
            </a:r>
            <a:r>
              <a:rPr lang="en-US" dirty="0" smtClean="0"/>
              <a:t> Matrix: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randn</a:t>
            </a:r>
            <a:r>
              <a:rPr lang="en-US" dirty="0" smtClean="0"/>
              <a:t>(m,n-1)∆</a:t>
            </a:r>
            <a:r>
              <a:rPr lang="en-US" baseline="-25000" dirty="0" smtClean="0"/>
              <a:t>n</a:t>
            </a:r>
            <a:r>
              <a:rPr lang="en-US" dirty="0" smtClean="0"/>
              <a:t>=n points in </a:t>
            </a:r>
            <a:r>
              <a:rPr lang="en-US" dirty="0" err="1" smtClean="0"/>
              <a:t>R</a:t>
            </a:r>
            <a:r>
              <a:rPr lang="en-US" baseline="30000" dirty="0" err="1" smtClean="0"/>
              <a:t>m</a:t>
            </a:r>
            <a:endParaRPr lang="en-US" dirty="0" smtClean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6553200"/>
            <a:ext cx="914400" cy="304800"/>
          </a:xfrm>
        </p:spPr>
        <p:txBody>
          <a:bodyPr/>
          <a:lstStyle/>
          <a:p>
            <a:r>
              <a:rPr lang="en-US" dirty="0" smtClean="0"/>
              <a:t>Page </a:t>
            </a:r>
            <a:fld id="{391C4457-7242-4575-887E-8A73398A9D7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536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6553200"/>
            <a:ext cx="685800" cy="304800"/>
          </a:xfrm>
        </p:spPr>
        <p:txBody>
          <a:bodyPr/>
          <a:lstStyle/>
          <a:p>
            <a:r>
              <a:rPr lang="en-US" dirty="0" smtClean="0"/>
              <a:t>Page </a:t>
            </a:r>
            <a:fld id="{391C4457-7242-4575-887E-8A73398A9D7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107237" cy="1239838"/>
          </a:xfrm>
        </p:spPr>
        <p:txBody>
          <a:bodyPr/>
          <a:lstStyle/>
          <a:p>
            <a:r>
              <a:rPr lang="en-US" dirty="0" smtClean="0"/>
              <a:t>What is the probability that a random triangle is acute?</a:t>
            </a:r>
            <a:endParaRPr lang="en-US" dirty="0"/>
          </a:p>
        </p:txBody>
      </p:sp>
      <p:pic>
        <p:nvPicPr>
          <p:cNvPr id="44034" name="Picture 2" descr="C:\Users\Edelman\Documents\shape theory\book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81200"/>
            <a:ext cx="2819400" cy="42380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4035" name="Picture 3" descr="C:\Users\Edelman\Documents\shape theory\problem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000">
            <a:off x="3063740" y="2051743"/>
            <a:ext cx="5991075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724400" y="6096000"/>
            <a:ext cx="2164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January 20, 1884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6781800" y="5715000"/>
            <a:ext cx="1295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6553200"/>
            <a:ext cx="685800" cy="304800"/>
          </a:xfrm>
        </p:spPr>
        <p:txBody>
          <a:bodyPr/>
          <a:lstStyle/>
          <a:p>
            <a:r>
              <a:rPr lang="en-US" dirty="0" smtClean="0"/>
              <a:t>Page </a:t>
            </a:r>
            <a:fld id="{391C4457-7242-4575-887E-8A73398A9D7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107237" cy="1239838"/>
          </a:xfrm>
        </p:spPr>
        <p:txBody>
          <a:bodyPr/>
          <a:lstStyle/>
          <a:p>
            <a:r>
              <a:rPr lang="en-US" dirty="0" smtClean="0"/>
              <a:t>Depends on your definition of random: One easy case!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7526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Uniform (with respect to area) on the space</a:t>
            </a:r>
          </a:p>
          <a:p>
            <a:r>
              <a:rPr lang="en-US" dirty="0" smtClean="0"/>
              <a:t>(Angle 1)+(Angle 2)+(Angle 3)=180</a:t>
            </a:r>
            <a:r>
              <a:rPr lang="en-US" baseline="30000" dirty="0" smtClean="0"/>
              <a:t>o</a:t>
            </a:r>
            <a:endParaRPr lang="en-US" dirty="0"/>
          </a:p>
        </p:txBody>
      </p:sp>
      <p:pic>
        <p:nvPicPr>
          <p:cNvPr id="9" name="Picture 8" descr="pasted15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2590799"/>
            <a:ext cx="5047786" cy="42672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62600" y="3657600"/>
            <a:ext cx="2348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Prob</a:t>
            </a:r>
            <a:r>
              <a:rPr lang="en-US" dirty="0" smtClean="0"/>
              <a:t>(Acute)=¼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6553200"/>
            <a:ext cx="685800" cy="304800"/>
          </a:xfrm>
        </p:spPr>
        <p:txBody>
          <a:bodyPr/>
          <a:lstStyle/>
          <a:p>
            <a:r>
              <a:rPr lang="en-US" dirty="0" smtClean="0"/>
              <a:t>Page </a:t>
            </a:r>
            <a:fld id="{391C4457-7242-4575-887E-8A73398A9D7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458200" cy="1239838"/>
          </a:xfrm>
        </p:spPr>
        <p:txBody>
          <a:bodyPr/>
          <a:lstStyle/>
          <a:p>
            <a:r>
              <a:rPr lang="en-US" dirty="0" smtClean="0"/>
              <a:t>Random Triangles with coordinates from the Normal Distribution</a:t>
            </a:r>
            <a:endParaRPr lang="en-US" dirty="0"/>
          </a:p>
        </p:txBody>
      </p:sp>
      <p:pic>
        <p:nvPicPr>
          <p:cNvPr id="8" name="Picture 7" descr="randomtabl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752600"/>
            <a:ext cx="4449107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284"/>
          <a:stretch/>
        </p:blipFill>
        <p:spPr>
          <a:xfrm>
            <a:off x="1032820" y="2894154"/>
            <a:ext cx="6023321" cy="4052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07237" cy="1239838"/>
          </a:xfrm>
        </p:spPr>
        <p:txBody>
          <a:bodyPr/>
          <a:lstStyle/>
          <a:p>
            <a:r>
              <a:rPr lang="en-US" dirty="0" smtClean="0"/>
              <a:t>An interesting experiment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057399"/>
            <a:ext cx="61077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Compute side lengths normalized to a</a:t>
            </a:r>
            <a:r>
              <a:rPr lang="en-US" baseline="30000" dirty="0" smtClean="0"/>
              <a:t>2</a:t>
            </a:r>
            <a:r>
              <a:rPr lang="en-US" dirty="0" smtClean="0"/>
              <a:t>+b</a:t>
            </a:r>
            <a:r>
              <a:rPr lang="en-US" baseline="30000" dirty="0" smtClean="0"/>
              <a:t>2</a:t>
            </a:r>
            <a:r>
              <a:rPr lang="en-US" dirty="0" smtClean="0"/>
              <a:t>+c</a:t>
            </a:r>
            <a:r>
              <a:rPr lang="en-US" baseline="30000" dirty="0" smtClean="0"/>
              <a:t>2</a:t>
            </a:r>
            <a:r>
              <a:rPr lang="en-US" dirty="0" smtClean="0"/>
              <a:t>=1</a:t>
            </a:r>
          </a:p>
          <a:p>
            <a:pPr algn="ctr"/>
            <a:r>
              <a:rPr lang="en-US" dirty="0" smtClean="0"/>
              <a:t>Plot (a</a:t>
            </a:r>
            <a:r>
              <a:rPr lang="en-US" baseline="30000" dirty="0" smtClean="0"/>
              <a:t>2</a:t>
            </a:r>
            <a:r>
              <a:rPr lang="en-US" dirty="0" smtClean="0"/>
              <a:t>,b</a:t>
            </a:r>
            <a:r>
              <a:rPr lang="en-US" baseline="30000" dirty="0" smtClean="0"/>
              <a:t>2</a:t>
            </a:r>
            <a:r>
              <a:rPr lang="en-US" dirty="0" smtClean="0"/>
              <a:t>,c</a:t>
            </a:r>
            <a:r>
              <a:rPr lang="en-US" baseline="30000" dirty="0" smtClean="0"/>
              <a:t>2</a:t>
            </a:r>
            <a:r>
              <a:rPr lang="en-US" dirty="0" smtClean="0"/>
              <a:t>) in the plane </a:t>
            </a:r>
            <a:r>
              <a:rPr lang="en-US" dirty="0" err="1" smtClean="0"/>
              <a:t>x+y+z</a:t>
            </a:r>
            <a:r>
              <a:rPr lang="en-US" dirty="0" smtClean="0"/>
              <a:t>=1</a:t>
            </a:r>
          </a:p>
          <a:p>
            <a:pPr algn="ctr"/>
            <a:r>
              <a:rPr lang="en-US" dirty="0" smtClean="0"/>
              <a:t>Black=Obtuse  Blue=Acute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0" y="2657563"/>
            <a:ext cx="2057400" cy="1200329"/>
          </a:xfrm>
          <a:prstGeom prst="rect">
            <a:avLst/>
          </a:prstGeom>
          <a:solidFill>
            <a:schemeClr val="accent1"/>
          </a:solidFill>
          <a:ln w="57150" cap="flat" cmpd="sng" algn="ctr">
            <a:solidFill>
              <a:srgbClr val="066DEA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Dot density largest near the perimeter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4495800"/>
            <a:ext cx="2590800" cy="1938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Dot density = uniform on hemisphere as it appears to the eye from above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6553200"/>
            <a:ext cx="914400" cy="304800"/>
          </a:xfrm>
        </p:spPr>
        <p:txBody>
          <a:bodyPr/>
          <a:lstStyle/>
          <a:p>
            <a:r>
              <a:rPr lang="en-US" dirty="0" smtClean="0"/>
              <a:t>Page </a:t>
            </a:r>
            <a:fld id="{391C4457-7242-4575-887E-8A73398A9D7F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52400" y="4315061"/>
                <a:ext cx="2040577" cy="162159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</a:lstStyle>
              <a:p>
                <a:r>
                  <a:rPr lang="en-US" dirty="0"/>
                  <a:t>What is the z coordinate?</a:t>
                </a:r>
              </a:p>
              <a:p>
                <a:r>
                  <a:rPr lang="en-US" dirty="0"/>
                  <a:t>Answer:</a:t>
                </a:r>
              </a:p>
              <a:p>
                <a:r>
                  <a:rPr lang="en-US" dirty="0"/>
                  <a:t>Area *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/>
                        </m:ctrlPr>
                      </m:radPr>
                      <m:deg/>
                      <m:e>
                        <m:r>
                          <a:rPr lang="en-US"/>
                          <m:t>12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315061"/>
                <a:ext cx="2040577" cy="1621598"/>
              </a:xfrm>
              <a:prstGeom prst="rect">
                <a:avLst/>
              </a:prstGeom>
              <a:blipFill rotWithShape="1">
                <a:blip r:embed="rId4"/>
                <a:stretch>
                  <a:fillRect l="-3519" t="-1838" b="-5515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 bwMode="auto">
          <a:xfrm flipH="1">
            <a:off x="5638800" y="3505200"/>
            <a:ext cx="838200" cy="38494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66DEA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181294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Kendall and others, “Shape Space”</a:t>
            </a:r>
            <a:endParaRPr lang="en-US" dirty="0"/>
          </a:p>
        </p:txBody>
      </p:sp>
      <p:pic>
        <p:nvPicPr>
          <p:cNvPr id="5" name="Content Placeholder 4" descr="kendallshapetheor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2057400"/>
            <a:ext cx="2735123" cy="4114800"/>
          </a:xfrm>
        </p:spPr>
      </p:pic>
      <p:sp>
        <p:nvSpPr>
          <p:cNvPr id="6" name="TextBox 5"/>
          <p:cNvSpPr txBox="1"/>
          <p:nvPr/>
        </p:nvSpPr>
        <p:spPr>
          <a:xfrm>
            <a:off x="4114800" y="1828800"/>
            <a:ext cx="4267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Kendall “Father of modern probability theory in </a:t>
            </a:r>
            <a:r>
              <a:rPr lang="en-US" dirty="0" err="1" smtClean="0"/>
              <a:t>Britiain</a:t>
            </a:r>
            <a:r>
              <a:rPr lang="en-US" dirty="0" smtClean="0"/>
              <a:t>.  </a:t>
            </a:r>
          </a:p>
          <a:p>
            <a:endParaRPr lang="en-US" dirty="0"/>
          </a:p>
          <a:p>
            <a:r>
              <a:rPr lang="en-US" dirty="0" smtClean="0"/>
              <a:t>Explore statistically: historical sites are nearly </a:t>
            </a:r>
            <a:r>
              <a:rPr lang="en-US" dirty="0" err="1" smtClean="0"/>
              <a:t>colinear</a:t>
            </a:r>
            <a:r>
              <a:rPr lang="en-US" dirty="0" smtClean="0"/>
              <a:t>?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Shape Theory quotients out rotations and </a:t>
            </a:r>
            <a:r>
              <a:rPr lang="en-US" dirty="0" err="1" smtClean="0"/>
              <a:t>scalings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Kendall knew that triangle space with Gaussian measure was uniform on hemisphere 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6553200"/>
            <a:ext cx="914400" cy="304800"/>
          </a:xfrm>
        </p:spPr>
        <p:txBody>
          <a:bodyPr/>
          <a:lstStyle/>
          <a:p>
            <a:r>
              <a:rPr lang="en-US" dirty="0" smtClean="0"/>
              <a:t>Page </a:t>
            </a:r>
            <a:fld id="{391C4457-7242-4575-887E-8A73398A9D7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1239838"/>
          </a:xfrm>
        </p:spPr>
        <p:txBody>
          <a:bodyPr/>
          <a:lstStyle/>
          <a:p>
            <a:r>
              <a:rPr lang="en-US" dirty="0" smtClean="0"/>
              <a:t>Connection </a:t>
            </a:r>
            <a:r>
              <a:rPr lang="en-US" sz="2400" dirty="0" smtClean="0"/>
              <a:t>to</a:t>
            </a:r>
            <a:r>
              <a:rPr lang="en-US" dirty="0" smtClean="0"/>
              <a:t> Numerical Linear Algebra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22098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problem is equivalent to knowing the condition number distribution of a random 2x2 matrix of </a:t>
            </a:r>
            <a:r>
              <a:rPr lang="en-US" dirty="0" err="1" smtClean="0"/>
              <a:t>normals</a:t>
            </a:r>
            <a:r>
              <a:rPr lang="en-US" dirty="0" smtClean="0"/>
              <a:t> normalized to </a:t>
            </a:r>
            <a:r>
              <a:rPr lang="en-US" dirty="0" err="1" smtClean="0"/>
              <a:t>Frobenius</a:t>
            </a:r>
            <a:r>
              <a:rPr lang="en-US" dirty="0" smtClean="0"/>
              <a:t> norm 1.</a:t>
            </a:r>
          </a:p>
          <a:p>
            <a:endParaRPr lang="en-US" dirty="0" smtClean="0"/>
          </a:p>
        </p:txBody>
      </p:sp>
      <p:pic>
        <p:nvPicPr>
          <p:cNvPr id="9" name="Picture 8" descr="twobytw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038600"/>
            <a:ext cx="6876910" cy="2311763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6553200"/>
            <a:ext cx="914400" cy="304800"/>
          </a:xfrm>
        </p:spPr>
        <p:txBody>
          <a:bodyPr/>
          <a:lstStyle/>
          <a:p>
            <a:r>
              <a:rPr lang="en-US" dirty="0" smtClean="0"/>
              <a:t>Page </a:t>
            </a:r>
            <a:fld id="{391C4457-7242-4575-887E-8A73398A9D7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6248400"/>
            <a:ext cx="3760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Identify M with the triangle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993333"/>
      </a:accent2>
      <a:accent3>
        <a:srgbClr val="FFFFFF"/>
      </a:accent3>
      <a:accent4>
        <a:srgbClr val="000000"/>
      </a:accent4>
      <a:accent5>
        <a:srgbClr val="EBEBEB"/>
      </a:accent5>
      <a:accent6>
        <a:srgbClr val="8A2D2D"/>
      </a:accent6>
      <a:hlink>
        <a:srgbClr val="4D4D4D"/>
      </a:hlink>
      <a:folHlink>
        <a:srgbClr val="EAEAEA"/>
      </a:folHlink>
    </a:clrScheme>
    <a:fontScheme name="Blank Pres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3112</TotalTime>
  <Words>757</Words>
  <Application>Microsoft Office PowerPoint</Application>
  <PresentationFormat>On-screen Show (4:3)</PresentationFormat>
  <Paragraphs>192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Blank Presentation</vt:lpstr>
      <vt:lpstr>Needle-like Triangles,  Matrices, and Lewis Carroll  </vt:lpstr>
      <vt:lpstr>A note passed during a lecture</vt:lpstr>
      <vt:lpstr>What do triangles look like?</vt:lpstr>
      <vt:lpstr>What is the probability that a random triangle is acute?</vt:lpstr>
      <vt:lpstr>Depends on your definition of random: One easy case!</vt:lpstr>
      <vt:lpstr>Random Triangles with coordinates from the Normal Distribution</vt:lpstr>
      <vt:lpstr>An interesting experiment</vt:lpstr>
      <vt:lpstr>Kendall and others, “Shape Space”</vt:lpstr>
      <vt:lpstr>Connection to Numerical Linear Algebra</vt:lpstr>
      <vt:lpstr>Connection to Shape Theory</vt:lpstr>
      <vt:lpstr> Area of a Triangle </vt:lpstr>
      <vt:lpstr>Conditioning</vt:lpstr>
      <vt:lpstr>Slide 13</vt:lpstr>
      <vt:lpstr>Perturbation Theory in Shape Space</vt:lpstr>
      <vt:lpstr> Triangle Shape  Points on the Hemisphere  2x2 Matrices Normalized through SVD</vt:lpstr>
      <vt:lpstr>A Northern Hemisphere Map: Points mapped to angles </vt:lpstr>
      <vt:lpstr>Slide 17</vt:lpstr>
      <vt:lpstr>Angle Density (A+B+C=180)</vt:lpstr>
      <vt:lpstr>Please (in your mind)  imagine a triangle</vt:lpstr>
      <vt:lpstr>Another case/same answer: normals! P(acute)=¼</vt:lpstr>
      <vt:lpstr>Shape Theory Conditioning vs Non Shape Theory for LargeAreas</vt:lpstr>
      <vt:lpstr>Tiny Area Triangles</vt:lpstr>
      <vt:lpstr>Random Tetrahedra</vt:lpstr>
      <vt:lpstr>Random “Gems” Convex Hulls (m=3, n=100)</vt:lpstr>
      <vt:lpstr>Construction of Triangle Shape</vt:lpstr>
      <vt:lpstr>An interesting experiment</vt:lpstr>
      <vt:lpstr>Uniform?</vt:lpstr>
      <vt:lpstr>Slide 28</vt:lpstr>
      <vt:lpstr>In Terms of Singular Values</vt:lpstr>
      <vt:lpstr>Triangle can be calculated but also can be geometrically constructed using parallelians</vt:lpstr>
      <vt:lpstr>Question: For (n,m) what are the statistics for number of points in convex hull?  Seems very small</vt:lpstr>
      <vt:lpstr>Opportunities to use latest technology of random matrix theory</vt:lpstr>
      <vt:lpstr>Generalized Approach with Helmart Matrix (Kendall)</vt:lpstr>
    </vt:vector>
  </TitlesOfParts>
  <Company>Allison Associates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George Golabek</dc:creator>
  <cp:lastModifiedBy>edelman</cp:lastModifiedBy>
  <cp:revision>111</cp:revision>
  <cp:lastPrinted>2002-10-29T20:49:27Z</cp:lastPrinted>
  <dcterms:created xsi:type="dcterms:W3CDTF">2002-10-29T20:26:18Z</dcterms:created>
  <dcterms:modified xsi:type="dcterms:W3CDTF">2011-06-14T14:11:44Z</dcterms:modified>
</cp:coreProperties>
</file>