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7" r:id="rId3"/>
    <p:sldId id="312" r:id="rId4"/>
    <p:sldId id="257" r:id="rId5"/>
    <p:sldId id="258" r:id="rId6"/>
    <p:sldId id="260" r:id="rId7"/>
    <p:sldId id="259" r:id="rId8"/>
    <p:sldId id="261" r:id="rId9"/>
    <p:sldId id="262" r:id="rId10"/>
    <p:sldId id="293" r:id="rId11"/>
    <p:sldId id="292" r:id="rId12"/>
    <p:sldId id="311" r:id="rId13"/>
    <p:sldId id="263" r:id="rId14"/>
    <p:sldId id="264" r:id="rId15"/>
    <p:sldId id="265" r:id="rId16"/>
    <p:sldId id="268" r:id="rId17"/>
    <p:sldId id="269" r:id="rId18"/>
    <p:sldId id="270" r:id="rId19"/>
    <p:sldId id="274" r:id="rId20"/>
    <p:sldId id="294" r:id="rId21"/>
    <p:sldId id="295" r:id="rId22"/>
    <p:sldId id="296" r:id="rId23"/>
    <p:sldId id="297" r:id="rId24"/>
    <p:sldId id="272" r:id="rId25"/>
    <p:sldId id="279" r:id="rId26"/>
    <p:sldId id="280" r:id="rId27"/>
    <p:sldId id="281" r:id="rId28"/>
    <p:sldId id="282" r:id="rId29"/>
    <p:sldId id="307" r:id="rId30"/>
    <p:sldId id="308" r:id="rId31"/>
    <p:sldId id="298" r:id="rId32"/>
    <p:sldId id="299" r:id="rId33"/>
    <p:sldId id="300" r:id="rId34"/>
    <p:sldId id="303" r:id="rId35"/>
    <p:sldId id="313" r:id="rId36"/>
    <p:sldId id="314" r:id="rId37"/>
    <p:sldId id="315" r:id="rId38"/>
    <p:sldId id="316"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54"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velez\My%20Documents\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velez\My%20Documents\excel%20files%2009-10\MIT%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MIT%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MIT%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cat>
            <c:strRef>
              <c:f>Sheet1!$A$2:$A$10</c:f>
              <c:strCache>
                <c:ptCount val="9"/>
                <c:pt idx="0">
                  <c:v>1</c:v>
                </c:pt>
                <c:pt idx="1">
                  <c:v>2</c:v>
                </c:pt>
                <c:pt idx="2">
                  <c:v>3</c:v>
                </c:pt>
                <c:pt idx="3">
                  <c:v>4</c:v>
                </c:pt>
                <c:pt idx="4">
                  <c:v>5</c:v>
                </c:pt>
                <c:pt idx="5">
                  <c:v>6 to 10</c:v>
                </c:pt>
                <c:pt idx="6">
                  <c:v>11 to 20</c:v>
                </c:pt>
                <c:pt idx="7">
                  <c:v>21-50</c:v>
                </c:pt>
                <c:pt idx="8">
                  <c:v>&gt;51</c:v>
                </c:pt>
              </c:strCache>
            </c:strRef>
          </c:cat>
          <c:val>
            <c:numRef>
              <c:f>Sheet1!$B$2:$B$10</c:f>
              <c:numCache>
                <c:formatCode>0%</c:formatCode>
                <c:ptCount val="9"/>
                <c:pt idx="0">
                  <c:v>0.43000000000000038</c:v>
                </c:pt>
                <c:pt idx="1">
                  <c:v>0.15000000000000024</c:v>
                </c:pt>
                <c:pt idx="2">
                  <c:v>8.0000000000000224E-2</c:v>
                </c:pt>
                <c:pt idx="3">
                  <c:v>5.0000000000000114E-2</c:v>
                </c:pt>
                <c:pt idx="4">
                  <c:v>4.0000000000000112E-2</c:v>
                </c:pt>
                <c:pt idx="5">
                  <c:v>0.1</c:v>
                </c:pt>
                <c:pt idx="6">
                  <c:v>7.0000000000000034E-2</c:v>
                </c:pt>
                <c:pt idx="7">
                  <c:v>6.0000000000000171E-2</c:v>
                </c:pt>
                <c:pt idx="8">
                  <c:v>2.0000000000000052E-2</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Sheet2!$A$3:$A$32</c:f>
              <c:strCache>
                <c:ptCount val="30"/>
                <c:pt idx="0">
                  <c:v>1978–79 </c:v>
                </c:pt>
                <c:pt idx="1">
                  <c:v>1979–80 </c:v>
                </c:pt>
                <c:pt idx="2">
                  <c:v>1980–81 </c:v>
                </c:pt>
                <c:pt idx="3">
                  <c:v>1981–82 </c:v>
                </c:pt>
                <c:pt idx="4">
                  <c:v>1982–83 </c:v>
                </c:pt>
                <c:pt idx="5">
                  <c:v>1983–84 </c:v>
                </c:pt>
                <c:pt idx="6">
                  <c:v>1984–85 </c:v>
                </c:pt>
                <c:pt idx="7">
                  <c:v>1985–86 </c:v>
                </c:pt>
                <c:pt idx="8">
                  <c:v>1986–87 </c:v>
                </c:pt>
                <c:pt idx="9">
                  <c:v>1987–88 </c:v>
                </c:pt>
                <c:pt idx="10">
                  <c:v>1988–89 </c:v>
                </c:pt>
                <c:pt idx="11">
                  <c:v>1989–90 </c:v>
                </c:pt>
                <c:pt idx="12">
                  <c:v>1990–91 </c:v>
                </c:pt>
                <c:pt idx="13">
                  <c:v>1991–92 </c:v>
                </c:pt>
                <c:pt idx="14">
                  <c:v>1992–93 </c:v>
                </c:pt>
                <c:pt idx="15">
                  <c:v>1993–94 </c:v>
                </c:pt>
                <c:pt idx="16">
                  <c:v>1994–95</c:v>
                </c:pt>
                <c:pt idx="17">
                  <c:v>1995–96 </c:v>
                </c:pt>
                <c:pt idx="18">
                  <c:v>1996–97 </c:v>
                </c:pt>
                <c:pt idx="19">
                  <c:v>1997–98 </c:v>
                </c:pt>
                <c:pt idx="20">
                  <c:v>1998–99 </c:v>
                </c:pt>
                <c:pt idx="21">
                  <c:v>1999–00  </c:v>
                </c:pt>
                <c:pt idx="22">
                  <c:v>2000–01 </c:v>
                </c:pt>
                <c:pt idx="23">
                  <c:v>2002–03</c:v>
                </c:pt>
                <c:pt idx="24">
                  <c:v>2003–04  </c:v>
                </c:pt>
                <c:pt idx="25">
                  <c:v>2004–05  </c:v>
                </c:pt>
                <c:pt idx="26">
                  <c:v>2005–06 </c:v>
                </c:pt>
                <c:pt idx="27">
                  <c:v>2006–07 </c:v>
                </c:pt>
                <c:pt idx="28">
                  <c:v>2007–08  </c:v>
                </c:pt>
                <c:pt idx="29">
                  <c:v>2008-09 </c:v>
                </c:pt>
              </c:strCache>
            </c:strRef>
          </c:cat>
          <c:val>
            <c:numRef>
              <c:f>Sheet2!$D$3:$D$32</c:f>
              <c:numCache>
                <c:formatCode>0%</c:formatCode>
                <c:ptCount val="30"/>
                <c:pt idx="0">
                  <c:v>0.73945409429280395</c:v>
                </c:pt>
                <c:pt idx="1">
                  <c:v>0.73072060682680451</c:v>
                </c:pt>
                <c:pt idx="2">
                  <c:v>0.67580452920143064</c:v>
                </c:pt>
                <c:pt idx="3">
                  <c:v>0.65037593984962405</c:v>
                </c:pt>
                <c:pt idx="4">
                  <c:v>0.61155913978494558</c:v>
                </c:pt>
                <c:pt idx="5">
                  <c:v>0.58672086720867489</c:v>
                </c:pt>
                <c:pt idx="6">
                  <c:v>0.54545454545454541</c:v>
                </c:pt>
                <c:pt idx="7">
                  <c:v>0.51125827814569569</c:v>
                </c:pt>
                <c:pt idx="8">
                  <c:v>0.48985115020297698</c:v>
                </c:pt>
                <c:pt idx="9">
                  <c:v>0.45488721804511278</c:v>
                </c:pt>
                <c:pt idx="10">
                  <c:v>0.46493212669683259</c:v>
                </c:pt>
                <c:pt idx="11">
                  <c:v>0.43164693218514538</c:v>
                </c:pt>
                <c:pt idx="12">
                  <c:v>0.43449575871819029</c:v>
                </c:pt>
                <c:pt idx="13">
                  <c:v>0.42322834645669294</c:v>
                </c:pt>
                <c:pt idx="14">
                  <c:v>0.43943191311612362</c:v>
                </c:pt>
                <c:pt idx="15">
                  <c:v>0.44287063267233262</c:v>
                </c:pt>
                <c:pt idx="16">
                  <c:v>0.46975973487986838</c:v>
                </c:pt>
                <c:pt idx="17">
                  <c:v>0.42869565217391303</c:v>
                </c:pt>
                <c:pt idx="18">
                  <c:v>0.44559585492227977</c:v>
                </c:pt>
                <c:pt idx="19">
                  <c:v>0.48190789473684353</c:v>
                </c:pt>
                <c:pt idx="20">
                  <c:v>0.48896734333627651</c:v>
                </c:pt>
                <c:pt idx="21">
                  <c:v>0.47989276139410419</c:v>
                </c:pt>
                <c:pt idx="22">
                  <c:v>0.49007936507936711</c:v>
                </c:pt>
                <c:pt idx="23">
                  <c:v>0.48082595870206613</c:v>
                </c:pt>
                <c:pt idx="24">
                  <c:v>0.42363112391930835</c:v>
                </c:pt>
                <c:pt idx="25">
                  <c:v>0.38799283154121966</c:v>
                </c:pt>
                <c:pt idx="26">
                  <c:v>0.41927710843373395</c:v>
                </c:pt>
                <c:pt idx="27">
                  <c:v>0.43215211754537597</c:v>
                </c:pt>
                <c:pt idx="28">
                  <c:v>0.43724696356275505</c:v>
                </c:pt>
                <c:pt idx="29">
                  <c:v>0.46783216783216908</c:v>
                </c:pt>
              </c:numCache>
            </c:numRef>
          </c:val>
        </c:ser>
        <c:axId val="60158336"/>
        <c:axId val="60159872"/>
      </c:barChart>
      <c:catAx>
        <c:axId val="60158336"/>
        <c:scaling>
          <c:orientation val="minMax"/>
        </c:scaling>
        <c:axPos val="b"/>
        <c:tickLblPos val="nextTo"/>
        <c:crossAx val="60159872"/>
        <c:crosses val="autoZero"/>
        <c:auto val="1"/>
        <c:lblAlgn val="ctr"/>
        <c:lblOffset val="100"/>
      </c:catAx>
      <c:valAx>
        <c:axId val="60159872"/>
        <c:scaling>
          <c:orientation val="minMax"/>
        </c:scaling>
        <c:axPos val="l"/>
        <c:majorGridlines/>
        <c:numFmt formatCode="0%" sourceLinked="1"/>
        <c:tickLblPos val="nextTo"/>
        <c:crossAx val="601583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Sheet5!$B$9</c:f>
              <c:strCache>
                <c:ptCount val="1"/>
                <c:pt idx="0">
                  <c:v>Calculus AP AB Exam</c:v>
                </c:pt>
              </c:strCache>
            </c:strRef>
          </c:tx>
          <c:cat>
            <c:numRef>
              <c:f>Sheet5!$A$11:$A$25</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Sheet5!$B$11:$B$25</c:f>
              <c:numCache>
                <c:formatCode>General</c:formatCode>
                <c:ptCount val="15"/>
                <c:pt idx="0">
                  <c:v>103032</c:v>
                </c:pt>
                <c:pt idx="1">
                  <c:v>105402</c:v>
                </c:pt>
                <c:pt idx="2">
                  <c:v>111834</c:v>
                </c:pt>
                <c:pt idx="3" formatCode="#,##0">
                  <c:v>117671</c:v>
                </c:pt>
                <c:pt idx="4" formatCode="#,##0">
                  <c:v>127744</c:v>
                </c:pt>
                <c:pt idx="5" formatCode="#,##0">
                  <c:v>137276</c:v>
                </c:pt>
                <c:pt idx="6" formatCode="#,##0">
                  <c:v>146771</c:v>
                </c:pt>
                <c:pt idx="7" formatCode="#,##0">
                  <c:v>157524</c:v>
                </c:pt>
                <c:pt idx="8" formatCode="#,##0">
                  <c:v>166821</c:v>
                </c:pt>
                <c:pt idx="9" formatCode="#,##0">
                  <c:v>175094</c:v>
                </c:pt>
                <c:pt idx="10" formatCode="#,##0">
                  <c:v>185992</c:v>
                </c:pt>
                <c:pt idx="11" formatCode="#,##0">
                  <c:v>197181</c:v>
                </c:pt>
                <c:pt idx="12" formatCode="#,##0">
                  <c:v>211693</c:v>
                </c:pt>
                <c:pt idx="13" formatCode="#,##0">
                  <c:v>222835</c:v>
                </c:pt>
                <c:pt idx="14" formatCode="#,##0">
                  <c:v>223171</c:v>
                </c:pt>
              </c:numCache>
            </c:numRef>
          </c:val>
        </c:ser>
        <c:axId val="60239232"/>
        <c:axId val="60261504"/>
      </c:barChart>
      <c:catAx>
        <c:axId val="60239232"/>
        <c:scaling>
          <c:orientation val="minMax"/>
        </c:scaling>
        <c:axPos val="b"/>
        <c:numFmt formatCode="General" sourceLinked="1"/>
        <c:tickLblPos val="nextTo"/>
        <c:crossAx val="60261504"/>
        <c:crosses val="autoZero"/>
        <c:auto val="1"/>
        <c:lblAlgn val="ctr"/>
        <c:lblOffset val="100"/>
      </c:catAx>
      <c:valAx>
        <c:axId val="60261504"/>
        <c:scaling>
          <c:orientation val="minMax"/>
        </c:scaling>
        <c:axPos val="l"/>
        <c:majorGridlines/>
        <c:numFmt formatCode="General" sourceLinked="1"/>
        <c:tickLblPos val="nextTo"/>
        <c:crossAx val="6023923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Sheet5!$C$9</c:f>
              <c:strCache>
                <c:ptCount val="1"/>
                <c:pt idx="0">
                  <c:v>Calculus AP BC Exam</c:v>
                </c:pt>
              </c:strCache>
            </c:strRef>
          </c:tx>
          <c:cat>
            <c:numRef>
              <c:f>Sheet5!$A$10:$A$25</c:f>
              <c:numCache>
                <c:formatCode>General</c:formatCode>
                <c:ptCount val="1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numCache>
            </c:numRef>
          </c:cat>
          <c:val>
            <c:numRef>
              <c:f>Sheet5!$C$10:$C$25</c:f>
              <c:numCache>
                <c:formatCode>General</c:formatCode>
                <c:ptCount val="16"/>
                <c:pt idx="0">
                  <c:v>17431</c:v>
                </c:pt>
                <c:pt idx="1">
                  <c:v>19581</c:v>
                </c:pt>
                <c:pt idx="2">
                  <c:v>21186</c:v>
                </c:pt>
                <c:pt idx="3">
                  <c:v>22668</c:v>
                </c:pt>
                <c:pt idx="4" formatCode="#,##0">
                  <c:v>27088</c:v>
                </c:pt>
                <c:pt idx="5" formatCode="#,##0">
                  <c:v>30724</c:v>
                </c:pt>
                <c:pt idx="6" formatCode="#,##0">
                  <c:v>34142</c:v>
                </c:pt>
                <c:pt idx="7" formatCode="#,##0">
                  <c:v>38134</c:v>
                </c:pt>
                <c:pt idx="8" formatCode="#,##0">
                  <c:v>41785</c:v>
                </c:pt>
                <c:pt idx="9" formatCode="#,##0">
                  <c:v>45973</c:v>
                </c:pt>
                <c:pt idx="10" formatCode="#,##0">
                  <c:v>50134</c:v>
                </c:pt>
                <c:pt idx="11" formatCode="#,##0">
                  <c:v>54415</c:v>
                </c:pt>
                <c:pt idx="12" formatCode="#,##0">
                  <c:v>58603</c:v>
                </c:pt>
                <c:pt idx="13" formatCode="#,##0">
                  <c:v>64311</c:v>
                </c:pt>
                <c:pt idx="14" formatCode="#,##0">
                  <c:v>69103</c:v>
                </c:pt>
                <c:pt idx="15" formatCode="#,##0">
                  <c:v>70874</c:v>
                </c:pt>
              </c:numCache>
            </c:numRef>
          </c:val>
        </c:ser>
        <c:axId val="62984960"/>
        <c:axId val="62986496"/>
      </c:barChart>
      <c:catAx>
        <c:axId val="62984960"/>
        <c:scaling>
          <c:orientation val="minMax"/>
        </c:scaling>
        <c:axPos val="b"/>
        <c:numFmt formatCode="General" sourceLinked="1"/>
        <c:tickLblPos val="nextTo"/>
        <c:crossAx val="62986496"/>
        <c:crosses val="autoZero"/>
        <c:auto val="1"/>
        <c:lblAlgn val="ctr"/>
        <c:lblOffset val="100"/>
      </c:catAx>
      <c:valAx>
        <c:axId val="62986496"/>
        <c:scaling>
          <c:orientation val="minMax"/>
        </c:scaling>
        <c:axPos val="l"/>
        <c:majorGridlines/>
        <c:numFmt formatCode="General" sourceLinked="1"/>
        <c:tickLblPos val="nextTo"/>
        <c:crossAx val="62984960"/>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002B75-1DBB-4D70-8077-DFB5D86E2844}" type="datetimeFigureOut">
              <a:rPr lang="en-US" smtClean="0"/>
              <a:pPr/>
              <a:t>4/6/2010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1B3675-4E61-4CE9-B803-69501504CB9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18AA0-A581-4A9C-A1CB-3CA01A1E46F7}" type="datetimeFigureOut">
              <a:rPr lang="en-US" smtClean="0"/>
              <a:pPr/>
              <a:t>4/6/2010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E5022-3709-4997-BD50-45233CB6A4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 have given many talks around the country on how to increase the number of mathematics majors and how to increase diversity among the undergraduates. I didn’t think it appropriate to for this talk because I don’t know enough about your department to fully understand what could work. Of course, I would be more than willing to have this conversation with faculty and staff at MIT while I am here.</a:t>
            </a:r>
          </a:p>
          <a:p>
            <a:r>
              <a:rPr lang="en-US" dirty="0" smtClean="0"/>
              <a:t>My impression about mathematics departments is that conversations about diversity issues are minimal. These conversations are not part of the workings of a mathematics department. Since this talk is being given under the support of the Martin Luther King program at MIT, I wanted to give a talk of a different nature, namely give a talk from the point of view of a minority mathematician looking at his profession and the professional structures that have impacted the participation of minorities in mathematics.</a:t>
            </a:r>
          </a:p>
          <a:p>
            <a:r>
              <a:rPr lang="en-US" dirty="0" smtClean="0"/>
              <a:t>I will be talking about diversity issues and it would be good to begin by defining a term that I will use often. My parents were born in Mexico but lived in both the US and Mexico for much of their early lives. The border between the UA and Mexico had jumped over the Mexican population establishing a culture of travel across the border in this area. In the early 1900s, the border was rather fluid. I, and my siblings, were all born here. I grew up in the Spanish-speaking part of town. In the 1950s, it was clear to us that were supposed to be second-class citizens of this country. But with all of our culture, family, music and food, I could not to internalize this view point. However, I did struggle with education. I viewed education as an Anglo activity. Were it not for the strong mother that I had, I would not be here. I mention this because I believe that this attitude is still prevalent in our minority communities. With such a lack of minority role models throughout our educational system, minorities sometimes feel as if this educational system is apart from them. This lack of role models is prevalent throughout our educational system. I think that our current university educational system is creating this misconception among US students. I point out to incoming students that their teachers in science and mathematics courses will oftentimes be international. I ask them why this is? I often get the response that it is because foreigners are smarter. </a:t>
            </a:r>
          </a:p>
          <a:p>
            <a:r>
              <a:rPr lang="en-US" dirty="0" smtClean="0"/>
              <a:t>Towards the end of this talk I will return to this when I talk about the minority organization, SACNAS. </a:t>
            </a:r>
          </a:p>
          <a:p>
            <a:r>
              <a:rPr lang="en-US" dirty="0" smtClean="0"/>
              <a:t>As a child, Anglos would call us wetbacks and </a:t>
            </a:r>
            <a:r>
              <a:rPr lang="en-US" dirty="0" err="1" smtClean="0"/>
              <a:t>beaners</a:t>
            </a:r>
            <a:r>
              <a:rPr lang="en-US" dirty="0" smtClean="0"/>
              <a:t>, with some adjectives thrown in to better describe their sentiments towards us. When we would go to Mexico to stay with family (which we did often as children) we would be called gringos and criticized for not being able to speak Spanish well. I hated to call myself Mexican-American, identifying myself by a label from two cultures, neither of which had any respect for us. When the term Chicano appeared in the mid 1960s that described the Mexican-American population, I took on that label. I will be using this word throughout this talk to describe Mexican-Americans.</a:t>
            </a:r>
          </a:p>
          <a:p>
            <a:r>
              <a:rPr lang="en-US" dirty="0" smtClean="0"/>
              <a:t>Secondly, I wanted to make an important point about this talk. I will be talking about policy and not about people. This is important as I will be referring to international students and faculty throughout this talk. I am not referring to people, but rather to policy.     </a:t>
            </a:r>
          </a:p>
          <a:p>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data is even worse when we realize that the number of students attending our universities</a:t>
            </a:r>
            <a:r>
              <a:rPr lang="en-US" baseline="0" dirty="0" smtClean="0"/>
              <a:t> increased.</a:t>
            </a:r>
          </a:p>
          <a:p>
            <a:r>
              <a:rPr lang="en-US" baseline="0" dirty="0" smtClean="0"/>
              <a:t>A complaint that is often heard is that students don’t want to study mathematics</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total there are about 450,000 students taking first semester calculus in high school.</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about 16000 of these students who took this exam before their senior year. So, these students could be arriving with considerable</a:t>
            </a:r>
            <a:r>
              <a:rPr lang="en-US" baseline="0" dirty="0" smtClean="0"/>
              <a:t> mathematics behind them. Compare this figure 16000 with the number of mathematics majors in 2005,  12316</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Witness</a:t>
            </a:r>
            <a:r>
              <a:rPr lang="en-US" baseline="0" dirty="0" smtClean="0"/>
              <a:t> what happens at the annual meetings. When one goes to exhibitor area, there are only book sellers and NSA. This gives the impression that the only use of mathematics is to teach it and create more of it. Why isn’t IBM, Raytheon, Microsoft there?</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concern for the minority community. I pointed out that minorities should participate in all aspect of American life and we deserve the opportunity to become unemployed mathematicians.</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Mathematicians continue to have an elitist view of mathematics,</a:t>
            </a:r>
            <a:r>
              <a:rPr lang="en-US" baseline="0" dirty="0" smtClean="0"/>
              <a:t> that math majors are for the few. In fact, I also believe that “mentoring” is a four-letter word among mathematicians. Most faculty, especially at Research I universities, probably knew in high school where they were headed. Most minority students, if they display any mathematical ability are encouraged to become engineers. An error that occurs in mathematician’s thinking is that if a student needs mentoring, then that student is not destined to become a mathematician. </a:t>
            </a:r>
            <a:r>
              <a:rPr lang="en-US" dirty="0" smtClean="0"/>
              <a:t> </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value added in having</a:t>
            </a:r>
            <a:r>
              <a:rPr lang="en-US" baseline="0" dirty="0" smtClean="0"/>
              <a:t> a Chicano mathematician around.</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lack of representation at these universities has negatively impacted the local minority populations. Several of</a:t>
            </a:r>
            <a:r>
              <a:rPr lang="en-US" baseline="0" dirty="0" smtClean="0"/>
              <a:t> these names are famous for the impact that they have had on diversity.</a:t>
            </a:r>
          </a:p>
          <a:p>
            <a:r>
              <a:rPr lang="en-US" baseline="0" dirty="0" smtClean="0"/>
              <a:t>The outlook is bleak as I don’t see the number of Chicano mathematicians</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4E5022-3709-4997-BD50-45233CB6A498}"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Historically,</a:t>
            </a:r>
            <a:r>
              <a:rPr lang="en-US" baseline="0" dirty="0" smtClean="0"/>
              <a:t> these three populations have been part of this country for centuries, yet we do not see these populations in our mathematics departments. In particular, the Native American population is almost invisible among us.</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a:t>
            </a:r>
            <a:r>
              <a:rPr lang="en-US" baseline="0" dirty="0" smtClean="0"/>
              <a:t> we should compare international graduate students with students completing MS degrees in this country.</a:t>
            </a:r>
          </a:p>
          <a:p>
            <a:r>
              <a:rPr lang="en-US" baseline="0" dirty="0" smtClean="0"/>
              <a:t>Over and over again, I see talented domestic students ignored by our elite graduate programs.</a:t>
            </a:r>
          </a:p>
          <a:p>
            <a:r>
              <a:rPr lang="en-US" baseline="0" dirty="0" smtClean="0"/>
              <a:t>A few years ago a young woman graduated in three years with a perfect 4.0. She was turned down by several schools, including Michigan. I was furious. I called a couple of these places trying to understand how they could turn down such a great student. Michigan explained that they wanted students with graduate courses and research experience. I suggested that if they were turning down a qualified domestic student in favor of an international student, they were ill-serving this country. The graduate director explained to me they did have a lot of international graduate students but that many were Canadian.</a:t>
            </a:r>
          </a:p>
          <a:p>
            <a:r>
              <a:rPr lang="en-US" baseline="0" dirty="0" smtClean="0"/>
              <a:t>I called MIT in 2006 about a young </a:t>
            </a:r>
            <a:r>
              <a:rPr lang="en-US" baseline="0" dirty="0" err="1" smtClean="0"/>
              <a:t>Chicana</a:t>
            </a:r>
            <a:r>
              <a:rPr lang="en-US" baseline="0" dirty="0" smtClean="0"/>
              <a:t> engineering student. She had wonderful credentials, great GPA, she had participated in a summer program at MIT and she was encouraged to apply for admission to graduate school in engineering. She was turned down. I called and I was told that she was in fact very talented but that unfortunately the percentage of international students had been increasing and she was not competitive with that pool of student.</a:t>
            </a:r>
          </a:p>
          <a:p>
            <a:r>
              <a:rPr lang="en-US" baseline="0" dirty="0" smtClean="0"/>
              <a:t>I could go on forever with stories like this.   </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show? Had</a:t>
            </a:r>
            <a:r>
              <a:rPr lang="en-US" baseline="0" dirty="0" smtClean="0"/>
              <a:t> we focused more on domestic students, would this graph look worse? I doubt it. In fact, to me it shows that mathematicians are the same worldwide.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Median is 2, mean is 6.87, and the standard deviation is 15.35</a:t>
            </a:r>
          </a:p>
          <a:p>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as mathematicians</a:t>
            </a:r>
            <a:r>
              <a:rPr lang="en-US" baseline="0" dirty="0" smtClean="0"/>
              <a:t> know full well that this aspect of “best” rarely, if ever, enters into our decision making as to whom we will admit into our graduate programs.</a:t>
            </a:r>
          </a:p>
          <a:p>
            <a:r>
              <a:rPr lang="en-US" baseline="0" dirty="0" smtClean="0"/>
              <a:t>This strategic plan points to a problem within our mathematics departments. Given the dramatic demographic changes that are occurring in this country, the rise of the intellectual capacity of the feeder nations to train their own students it does not appear to me that mathematics departments are equipped to handle the next generation of students. </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 while there</a:t>
            </a:r>
            <a:r>
              <a:rPr lang="en-US" baseline="0" dirty="0" smtClean="0"/>
              <a:t> has been a decrease in the percentage of domestic doctorates, the percentage of domestic women has been climbing. In 1979, the percentage of domestic females compared to domestic males was 16%. Since 1998, this percentage has hovered around 30%.</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hiring situation is much</a:t>
            </a:r>
            <a:r>
              <a:rPr lang="en-US" baseline="0" dirty="0" smtClean="0"/>
              <a:t> like this fountain. The graduates of the elite universities at the top can find employment at the other universities, but rarely does it occur that faculty move up from the lower tier universities. Just like a fountain, drops of water may every now and then move from a lower tier to an upper tier. The employment practices of elite universities appear to act like these fountains, waiting for that one amazing drop to appear. Contrast this employment strategy with the one where universities would strive to produce these minority students. Here is the problem that I see has negatively impacted the minority community. Mathematics departments are not willing to focus on the pipeline issues. If the research I universities are not producing minority doctorates, then where do these departments expect to find minorities to fill their faculty lines. Waiting for these drops of water is a strategy that has proven itself not to work. </a:t>
            </a:r>
          </a:p>
          <a:p>
            <a:r>
              <a:rPr lang="en-US" baseline="0" dirty="0" smtClean="0"/>
              <a:t>My experience with mathematics departments is that they have no interest in increasing diversity.</a:t>
            </a:r>
          </a:p>
          <a:p>
            <a:r>
              <a:rPr lang="en-US" baseline="0" dirty="0" smtClean="0"/>
              <a:t>Examples: A Navaho student called me to ask for advice. He had been accepted at a university in the Southwest and the chair of the graduate committee told him that they had accepted but they would give him no money because he was sure that he would fail. Few Navaho students from the reservations apply to graduate school but this meant nothing to this graduate chair. I called this university, and another university to try to get this student into a graduate program. Within a week that first university offered him a very nice fellowship, but the student figured that the </a:t>
            </a:r>
            <a:r>
              <a:rPr lang="en-US" baseline="0" dirty="0" err="1" smtClean="0"/>
              <a:t>deprtment</a:t>
            </a:r>
            <a:r>
              <a:rPr lang="en-US" baseline="0" dirty="0" smtClean="0"/>
              <a:t> would probably kill him. This student went on to another university and earned a master’s degree. He teaches at a community college on the </a:t>
            </a:r>
            <a:r>
              <a:rPr lang="en-US" baseline="0" dirty="0" err="1" smtClean="0"/>
              <a:t>navaho</a:t>
            </a:r>
            <a:r>
              <a:rPr lang="en-US" baseline="0" dirty="0" smtClean="0"/>
              <a:t> reservation and I hear </a:t>
            </a:r>
            <a:r>
              <a:rPr lang="en-US" baseline="0" dirty="0" err="1" smtClean="0"/>
              <a:t>wonederful</a:t>
            </a:r>
            <a:r>
              <a:rPr lang="en-US" baseline="0" dirty="0" smtClean="0"/>
              <a:t> things about him. </a:t>
            </a:r>
          </a:p>
          <a:p>
            <a:r>
              <a:rPr lang="en-US" baseline="0" dirty="0" smtClean="0"/>
              <a:t>One of my advisees graduated with a 3.4 GPA, double majors in math and computer science, but was turned down by most of the California schools.  You just don’t find students like this.</a:t>
            </a:r>
          </a:p>
          <a:p>
            <a:r>
              <a:rPr lang="en-US" baseline="0" dirty="0" smtClean="0"/>
              <a:t>A young woman completed her degree in three years with a perfect 4.0. Turned down by Michigan and others. I called them and asked what they were thinking. Michigan explained to me that they wanted students with graduate coursework. I asked if they were bring in international students and I though it inappropriate to turn down qualified domestic students for international students. The person </a:t>
            </a:r>
            <a:r>
              <a:rPr lang="en-US" baseline="0" dirty="0" err="1" smtClean="0"/>
              <a:t>expeleined</a:t>
            </a:r>
            <a:r>
              <a:rPr lang="en-US" baseline="0" dirty="0" smtClean="0"/>
              <a:t> to me that many of the international students were Canadians.</a:t>
            </a:r>
          </a:p>
          <a:p>
            <a:r>
              <a:rPr lang="en-US" baseline="0" dirty="0" smtClean="0"/>
              <a:t>I introduced a young woman to the Converge program here at MIT. She attended spent the summer and everything went well. This young women from the border of Arizona and Mexico was just amazing.</a:t>
            </a:r>
            <a:r>
              <a:rPr lang="en-US" b="1" baseline="0" dirty="0" smtClean="0"/>
              <a:t> </a:t>
            </a:r>
            <a:r>
              <a:rPr lang="en-US" b="0" baseline="0" dirty="0" smtClean="0"/>
              <a:t>She applied to graduate school at MIT and was turned down. I was shocked. When I spoke with someone in engineering at MIT I was told that he was very good but given that the percentage of international graduate students had increased, she was not competitive among that pool. </a:t>
            </a:r>
          </a:p>
          <a:p>
            <a:r>
              <a:rPr lang="en-US" b="0" baseline="0" dirty="0" smtClean="0"/>
              <a:t>I am sure that there are countless of these missed opportunities, yet these mathematics departments continue to wait for those drops.</a:t>
            </a:r>
            <a:endParaRPr lang="en-US" b="1" baseline="0" dirty="0" smtClean="0"/>
          </a:p>
          <a:p>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Departments began to dream of research grants</a:t>
            </a:r>
            <a:r>
              <a:rPr lang="en-US" baseline="0" dirty="0" smtClean="0"/>
              <a:t> and</a:t>
            </a:r>
            <a:r>
              <a:rPr lang="en-US" dirty="0" smtClean="0"/>
              <a:t> prestige of doctoral</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how odd this data is. Whereas</a:t>
            </a:r>
            <a:r>
              <a:rPr lang="en-US" baseline="0" dirty="0" smtClean="0"/>
              <a:t> the research capability our mathematics departments increased during this time period, the number of mathematics majors decreased.</a:t>
            </a:r>
            <a:endParaRPr lang="en-US" dirty="0"/>
          </a:p>
        </p:txBody>
      </p:sp>
      <p:sp>
        <p:nvSpPr>
          <p:cNvPr id="4" name="Slide Number Placeholder 3"/>
          <p:cNvSpPr>
            <a:spLocks noGrp="1"/>
          </p:cNvSpPr>
          <p:nvPr>
            <p:ph type="sldNum" sz="quarter" idx="10"/>
          </p:nvPr>
        </p:nvSpPr>
        <p:spPr/>
        <p:txBody>
          <a:bodyPr/>
          <a:lstStyle/>
          <a:p>
            <a:fld id="{454E5022-3709-4997-BD50-45233CB6A49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58DC27-9B8B-436E-86F3-D1686984368D}" type="datetimeFigureOut">
              <a:rPr lang="en-US" smtClean="0"/>
              <a:pPr/>
              <a:t>4/6/2010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8DC27-9B8B-436E-86F3-D1686984368D}" type="datetimeFigureOut">
              <a:rPr lang="en-US" smtClean="0"/>
              <a:pPr/>
              <a:t>4/6/2010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8DC27-9B8B-436E-86F3-D1686984368D}" type="datetimeFigureOut">
              <a:rPr lang="en-US" smtClean="0"/>
              <a:pPr/>
              <a:t>4/6/2010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2F7ED22-96AE-45EF-8BBC-AEB7FD14A1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8DC27-9B8B-436E-86F3-D1686984368D}" type="datetimeFigureOut">
              <a:rPr lang="en-US" smtClean="0"/>
              <a:pPr/>
              <a:t>4/6/2010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8DC27-9B8B-436E-86F3-D1686984368D}" type="datetimeFigureOut">
              <a:rPr lang="en-US" smtClean="0"/>
              <a:pPr/>
              <a:t>4/6/2010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58DC27-9B8B-436E-86F3-D1686984368D}" type="datetimeFigureOut">
              <a:rPr lang="en-US" smtClean="0"/>
              <a:pPr/>
              <a:t>4/6/2010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8DC27-9B8B-436E-86F3-D1686984368D}" type="datetimeFigureOut">
              <a:rPr lang="en-US" smtClean="0"/>
              <a:pPr/>
              <a:t>4/6/2010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8DC27-9B8B-436E-86F3-D1686984368D}" type="datetimeFigureOut">
              <a:rPr lang="en-US" smtClean="0"/>
              <a:pPr/>
              <a:t>4/6/2010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8DC27-9B8B-436E-86F3-D1686984368D}" type="datetimeFigureOut">
              <a:rPr lang="en-US" smtClean="0"/>
              <a:pPr/>
              <a:t>4/6/2010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8DC27-9B8B-436E-86F3-D1686984368D}" type="datetimeFigureOut">
              <a:rPr lang="en-US" smtClean="0"/>
              <a:pPr/>
              <a:t>4/6/2010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8DC27-9B8B-436E-86F3-D1686984368D}" type="datetimeFigureOut">
              <a:rPr lang="en-US" smtClean="0"/>
              <a:pPr/>
              <a:t>4/6/2010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FF8FF-4B86-48FF-AE76-6347B7256F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8DC27-9B8B-436E-86F3-D1686984368D}" type="datetimeFigureOut">
              <a:rPr lang="en-US" smtClean="0"/>
              <a:pPr/>
              <a:t>4/6/2010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FF8FF-4B86-48FF-AE76-6347B7256F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acnas.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athalliance.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mathematical enterprise:</a:t>
            </a:r>
            <a:br>
              <a:rPr lang="en-US" dirty="0"/>
            </a:br>
            <a:r>
              <a:rPr lang="en-US" dirty="0"/>
              <a:t>A minority perspective</a:t>
            </a:r>
          </a:p>
        </p:txBody>
      </p:sp>
      <p:sp>
        <p:nvSpPr>
          <p:cNvPr id="3" name="Subtitle 2"/>
          <p:cNvSpPr>
            <a:spLocks noGrp="1"/>
          </p:cNvSpPr>
          <p:nvPr>
            <p:ph type="subTitle" idx="1"/>
          </p:nvPr>
        </p:nvSpPr>
        <p:spPr/>
        <p:txBody>
          <a:bodyPr>
            <a:normAutofit fontScale="85000" lnSpcReduction="20000"/>
          </a:bodyPr>
          <a:lstStyle/>
          <a:p>
            <a:r>
              <a:rPr lang="en-US" dirty="0"/>
              <a:t>William Yslas Vélez</a:t>
            </a:r>
          </a:p>
          <a:p>
            <a:r>
              <a:rPr lang="en-US" dirty="0"/>
              <a:t>Department of Mathematics</a:t>
            </a:r>
          </a:p>
          <a:p>
            <a:r>
              <a:rPr lang="en-US" dirty="0"/>
              <a:t>University of Arizona</a:t>
            </a:r>
          </a:p>
          <a:p>
            <a:r>
              <a:rPr lang="en-US" dirty="0"/>
              <a:t>Tucson, Arizona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and international graduate students</a:t>
            </a:r>
            <a:endParaRPr lang="en-US" dirty="0"/>
          </a:p>
        </p:txBody>
      </p:sp>
      <p:sp>
        <p:nvSpPr>
          <p:cNvPr id="3" name="Content Placeholder 2"/>
          <p:cNvSpPr>
            <a:spLocks noGrp="1"/>
          </p:cNvSpPr>
          <p:nvPr>
            <p:ph idx="1"/>
          </p:nvPr>
        </p:nvSpPr>
        <p:spPr/>
        <p:txBody>
          <a:bodyPr/>
          <a:lstStyle/>
          <a:p>
            <a:r>
              <a:rPr lang="en-US" dirty="0" smtClean="0"/>
              <a:t>Departments claim that international graduate are better prepared.</a:t>
            </a:r>
          </a:p>
          <a:p>
            <a:r>
              <a:rPr lang="en-US" dirty="0" smtClean="0"/>
              <a:t>Does this result in better research productivity.</a:t>
            </a:r>
          </a:p>
          <a:p>
            <a:r>
              <a:rPr lang="en-US" dirty="0" smtClean="0"/>
              <a:t>Look at the following data.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distribution of the total number of papers per author* </a:t>
            </a:r>
            <a:endParaRPr lang="en-US" dirty="0"/>
          </a:p>
        </p:txBody>
      </p:sp>
      <p:sp>
        <p:nvSpPr>
          <p:cNvPr id="6" name="Text Placeholder 5"/>
          <p:cNvSpPr>
            <a:spLocks noGrp="1"/>
          </p:cNvSpPr>
          <p:nvPr>
            <p:ph type="body" sz="half" idx="2"/>
          </p:nvPr>
        </p:nvSpPr>
        <p:spPr/>
        <p:txBody>
          <a:bodyPr>
            <a:normAutofit/>
          </a:bodyPr>
          <a:lstStyle/>
          <a:p>
            <a:r>
              <a:rPr lang="en-US" dirty="0" smtClean="0"/>
              <a:t>*Patterns of Research in Mathematics, Notices of the AMS, January 2005</a:t>
            </a:r>
          </a:p>
          <a:p>
            <a:r>
              <a:rPr lang="en-US" dirty="0" smtClean="0"/>
              <a:t> Jerrold W. Grossman</a:t>
            </a:r>
          </a:p>
        </p:txBody>
      </p:sp>
      <p:graphicFrame>
        <p:nvGraphicFramePr>
          <p:cNvPr id="7" name="Picture Placeholder 6"/>
          <p:cNvGraphicFramePr>
            <a:graphicFrameLocks noGrp="1"/>
          </p:cNvGraphicFramePr>
          <p:nvPr>
            <p:ph type="pic" idx="1"/>
          </p:nvPr>
        </p:nvGraphicFramePr>
        <p:xfrm>
          <a:off x="1792288" y="612775"/>
          <a:ext cx="5486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Are there barriers for minority students?</a:t>
            </a:r>
            <a:endParaRPr lang="en-US" dirty="0"/>
          </a:p>
        </p:txBody>
      </p:sp>
      <p:sp>
        <p:nvSpPr>
          <p:cNvPr id="8" name="Content Placeholder 7"/>
          <p:cNvSpPr>
            <a:spLocks noGrp="1"/>
          </p:cNvSpPr>
          <p:nvPr>
            <p:ph idx="1"/>
          </p:nvPr>
        </p:nvSpPr>
        <p:spPr/>
        <p:txBody>
          <a:bodyPr>
            <a:normAutofit fontScale="92500"/>
          </a:bodyPr>
          <a:lstStyle/>
          <a:p>
            <a:r>
              <a:rPr lang="en-US" dirty="0" err="1" smtClean="0"/>
              <a:t>Racisim</a:t>
            </a:r>
            <a:r>
              <a:rPr lang="en-US" dirty="0" smtClean="0"/>
              <a:t> in the Navy.</a:t>
            </a:r>
          </a:p>
          <a:p>
            <a:r>
              <a:rPr lang="en-US" dirty="0" smtClean="0"/>
              <a:t>Do mathematics departments behave in a fashion that serves to discriminate against minorities?</a:t>
            </a:r>
          </a:p>
          <a:p>
            <a:r>
              <a:rPr lang="en-US" dirty="0" smtClean="0"/>
              <a:t>My experience with NSA.</a:t>
            </a:r>
          </a:p>
          <a:p>
            <a:r>
              <a:rPr lang="en-US" dirty="0" smtClean="0"/>
              <a:t>Institutionalized racism.</a:t>
            </a:r>
          </a:p>
          <a:p>
            <a:r>
              <a:rPr lang="en-US" dirty="0" smtClean="0"/>
              <a:t>What well reasoned rules, regulations are in place in your department that serve to exclude the minority community from participation?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Best students?</a:t>
            </a:r>
            <a:endParaRPr lang="en-US" dirty="0"/>
          </a:p>
        </p:txBody>
      </p:sp>
      <p:sp>
        <p:nvSpPr>
          <p:cNvPr id="3" name="Content Placeholder 2"/>
          <p:cNvSpPr>
            <a:spLocks noGrp="1"/>
          </p:cNvSpPr>
          <p:nvPr>
            <p:ph idx="1"/>
          </p:nvPr>
        </p:nvSpPr>
        <p:spPr/>
        <p:txBody>
          <a:bodyPr/>
          <a:lstStyle/>
          <a:p>
            <a:r>
              <a:rPr lang="en-US" dirty="0" smtClean="0"/>
              <a:t>Perhaps best actually refers to us, as researchers?</a:t>
            </a:r>
          </a:p>
          <a:p>
            <a:r>
              <a:rPr lang="en-US" dirty="0" smtClean="0"/>
              <a:t>Who are the best students who can push forward our research careers?</a:t>
            </a:r>
          </a:p>
          <a:p>
            <a:r>
              <a:rPr lang="en-US" dirty="0" smtClean="0"/>
              <a:t>Who are the best students for our graduate program, ones that will make our graduate program famous?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students?</a:t>
            </a:r>
            <a:endParaRPr lang="en-US" dirty="0"/>
          </a:p>
        </p:txBody>
      </p:sp>
      <p:sp>
        <p:nvSpPr>
          <p:cNvPr id="3" name="Content Placeholder 2"/>
          <p:cNvSpPr>
            <a:spLocks noGrp="1"/>
          </p:cNvSpPr>
          <p:nvPr>
            <p:ph idx="1"/>
          </p:nvPr>
        </p:nvSpPr>
        <p:spPr/>
        <p:txBody>
          <a:bodyPr/>
          <a:lstStyle/>
          <a:p>
            <a:r>
              <a:rPr lang="en-US" dirty="0" smtClean="0"/>
              <a:t>Maybe what “best” means is what is best for this country?</a:t>
            </a:r>
          </a:p>
          <a:p>
            <a:r>
              <a:rPr lang="en-US" dirty="0" smtClean="0"/>
              <a:t>Who are the “best” students to promote our science in this country, students who can motivate future generations of students?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t>
            </a:r>
            <a:r>
              <a:rPr lang="en-US" smtClean="0"/>
              <a:t>strategic plan, 2006-2011</a:t>
            </a:r>
            <a:endParaRPr lang="en-US" dirty="0"/>
          </a:p>
        </p:txBody>
      </p:sp>
      <p:sp>
        <p:nvSpPr>
          <p:cNvPr id="3" name="Content Placeholder 2"/>
          <p:cNvSpPr>
            <a:spLocks noGrp="1"/>
          </p:cNvSpPr>
          <p:nvPr>
            <p:ph idx="1"/>
          </p:nvPr>
        </p:nvSpPr>
        <p:spPr/>
        <p:txBody>
          <a:bodyPr>
            <a:normAutofit/>
          </a:bodyPr>
          <a:lstStyle/>
          <a:p>
            <a:pPr>
              <a:buNone/>
            </a:pPr>
            <a:r>
              <a:rPr lang="en-US" dirty="0" smtClean="0"/>
              <a:t>The current science and engineering workforce is aging. To meet continuing, strong demand, it will be important that every American has an opportunity to achieve in mathematics and science. Women, minorities and persons with disabilities remain underrepresented in STEM professions while they are an increasing percentage of the overall U.S. workforce.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Percentage of domestic PhDs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on the research I universities of the job market</a:t>
            </a:r>
            <a:endParaRPr lang="en-US" dirty="0"/>
          </a:p>
        </p:txBody>
      </p:sp>
      <p:sp>
        <p:nvSpPr>
          <p:cNvPr id="3" name="Content Placeholder 2"/>
          <p:cNvSpPr>
            <a:spLocks noGrp="1"/>
          </p:cNvSpPr>
          <p:nvPr>
            <p:ph idx="1"/>
          </p:nvPr>
        </p:nvSpPr>
        <p:spPr/>
        <p:txBody>
          <a:bodyPr>
            <a:normAutofit lnSpcReduction="10000"/>
          </a:bodyPr>
          <a:lstStyle/>
          <a:p>
            <a:r>
              <a:rPr lang="en-US" dirty="0" smtClean="0"/>
              <a:t>A doctorate from a Research I university makes that person much more competitive on the job market. </a:t>
            </a:r>
          </a:p>
          <a:p>
            <a:r>
              <a:rPr lang="en-US" dirty="0" smtClean="0"/>
              <a:t>Since 1992, each year about 40 % of the doctorates awarded in the US have come from Research I universities.</a:t>
            </a:r>
          </a:p>
          <a:p>
            <a:r>
              <a:rPr lang="en-US" dirty="0" smtClean="0"/>
              <a:t>Since 1992, about 20% of the doctorates from research I universities have not been US citizens.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a:t>
            </a:r>
            <a:endParaRPr lang="en-US" dirty="0"/>
          </a:p>
        </p:txBody>
      </p:sp>
      <p:pic>
        <p:nvPicPr>
          <p:cNvPr id="1026" name="Picture 2" descr="C:\Documents and Settings\velez\My Documents\My Pictures\pictures for work\four tier fountain 3.jpg"/>
          <p:cNvPicPr>
            <a:picLocks noGrp="1" noChangeAspect="1" noChangeArrowheads="1"/>
          </p:cNvPicPr>
          <p:nvPr>
            <p:ph idx="1"/>
          </p:nvPr>
        </p:nvPicPr>
        <p:blipFill>
          <a:blip r:embed="rId3" cstate="print"/>
          <a:srcRect/>
          <a:stretch>
            <a:fillRect/>
          </a:stretch>
        </p:blipFill>
        <p:spPr bwMode="auto">
          <a:xfrm>
            <a:off x="381000" y="1600200"/>
            <a:ext cx="7696200"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has caused this increase in the number of international graduate students? </a:t>
            </a:r>
            <a:endParaRPr lang="en-US" dirty="0"/>
          </a:p>
        </p:txBody>
      </p:sp>
      <p:sp>
        <p:nvSpPr>
          <p:cNvPr id="6" name="Content Placeholder 5"/>
          <p:cNvSpPr>
            <a:spLocks noGrp="1"/>
          </p:cNvSpPr>
          <p:nvPr>
            <p:ph idx="1"/>
          </p:nvPr>
        </p:nvSpPr>
        <p:spPr/>
        <p:txBody>
          <a:bodyPr>
            <a:normAutofit lnSpcReduction="10000"/>
          </a:bodyPr>
          <a:lstStyle/>
          <a:p>
            <a:r>
              <a:rPr lang="en-US" dirty="0" smtClean="0"/>
              <a:t>Is it that Americans don’t want to study mathematics?</a:t>
            </a:r>
          </a:p>
          <a:p>
            <a:r>
              <a:rPr lang="en-US" dirty="0" smtClean="0"/>
              <a:t>The job market in the 1970s.</a:t>
            </a:r>
          </a:p>
          <a:p>
            <a:r>
              <a:rPr lang="en-US" dirty="0" smtClean="0"/>
              <a:t>Terrible</a:t>
            </a:r>
          </a:p>
          <a:p>
            <a:r>
              <a:rPr lang="en-US" dirty="0" smtClean="0"/>
              <a:t>Departments found out that they could attract mathematicians with better research credentials.</a:t>
            </a:r>
          </a:p>
          <a:p>
            <a:r>
              <a:rPr lang="en-US" dirty="0" smtClean="0"/>
              <a:t>The research capacity of mathematics departments went up.</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Grp="1" noChangeAspect="1" noChangeArrowheads="1"/>
          </p:cNvPicPr>
          <p:nvPr>
            <p:ph/>
          </p:nvPr>
        </p:nvPicPr>
        <p:blipFill>
          <a:blip r:embed="rId2" cstate="print"/>
          <a:srcRect/>
          <a:stretch>
            <a:fillRect/>
          </a:stretch>
        </p:blipFill>
        <p:spPr>
          <a:xfrm>
            <a:off x="804863" y="274638"/>
            <a:ext cx="7534275" cy="5851525"/>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3" cstate="print"/>
          <a:srcRect/>
          <a:stretch>
            <a:fillRect/>
          </a:stretch>
        </p:blipFill>
        <p:spPr bwMode="auto">
          <a:xfrm>
            <a:off x="0" y="306387"/>
            <a:ext cx="10056813" cy="77708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3" cstate="print"/>
          <a:srcRect/>
          <a:stretch>
            <a:fillRect/>
          </a:stretch>
        </p:blipFill>
        <p:spPr bwMode="auto">
          <a:xfrm>
            <a:off x="0" y="0"/>
            <a:ext cx="10056813" cy="77708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57451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200"/>
          <a:ext cx="8229600" cy="5668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has caused this decrease in the number of mathematics majors?</a:t>
            </a:r>
            <a:endParaRPr lang="en-US" dirty="0"/>
          </a:p>
        </p:txBody>
      </p:sp>
      <p:sp>
        <p:nvSpPr>
          <p:cNvPr id="6" name="Content Placeholder 5"/>
          <p:cNvSpPr>
            <a:spLocks noGrp="1"/>
          </p:cNvSpPr>
          <p:nvPr>
            <p:ph idx="1"/>
          </p:nvPr>
        </p:nvSpPr>
        <p:spPr/>
        <p:txBody>
          <a:bodyPr/>
          <a:lstStyle/>
          <a:p>
            <a:r>
              <a:rPr lang="en-US" dirty="0" smtClean="0"/>
              <a:t>The job market has been terrible.</a:t>
            </a:r>
          </a:p>
          <a:p>
            <a:r>
              <a:rPr lang="en-US" dirty="0" smtClean="0"/>
              <a:t>Mathematicians don’t believe that mathematics is useful.</a:t>
            </a:r>
          </a:p>
          <a:p>
            <a:r>
              <a:rPr lang="en-US" dirty="0" smtClean="0"/>
              <a:t>Public pronouncements by mathematicians, a window into the attitudes that mathematicians have toward the undergraduate degree in mathematics.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statements</a:t>
            </a:r>
            <a:endParaRPr lang="en-US" dirty="0"/>
          </a:p>
        </p:txBody>
      </p:sp>
      <p:sp>
        <p:nvSpPr>
          <p:cNvPr id="3" name="Content Placeholder 2"/>
          <p:cNvSpPr>
            <a:spLocks noGrp="1"/>
          </p:cNvSpPr>
          <p:nvPr>
            <p:ph idx="1"/>
          </p:nvPr>
        </p:nvSpPr>
        <p:spPr/>
        <p:txBody>
          <a:bodyPr>
            <a:normAutofit fontScale="92500"/>
          </a:bodyPr>
          <a:lstStyle/>
          <a:p>
            <a:r>
              <a:rPr lang="en-US" dirty="0" smtClean="0"/>
              <a:t>I was giving a talk at a university in the early 1990s on my work with minority students and a mathematician got up, in public, and asked why we should encourage minorities to study mathematics when the job market was so bad? </a:t>
            </a:r>
          </a:p>
          <a:p>
            <a:r>
              <a:rPr lang="en-US" dirty="0" smtClean="0"/>
              <a:t>On another occasion at NSF a mathematician got up and said he does not recommend mathematics for his students because of the job market.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Is it any wonder that there has been a decrease in the number of mathematics majors?</a:t>
            </a:r>
          </a:p>
          <a:p>
            <a:r>
              <a:rPr lang="en-US" dirty="0" smtClean="0"/>
              <a:t>We complain about K-12 teachers not understanding mathematics and discouraging their students from studying mathematics, while we do the same thing openly.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pipeline</a:t>
            </a:r>
            <a:endParaRPr lang="en-US" dirty="0"/>
          </a:p>
        </p:txBody>
      </p:sp>
      <p:sp>
        <p:nvSpPr>
          <p:cNvPr id="3" name="Content Placeholder 2"/>
          <p:cNvSpPr>
            <a:spLocks noGrp="1"/>
          </p:cNvSpPr>
          <p:nvPr>
            <p:ph idx="1"/>
          </p:nvPr>
        </p:nvSpPr>
        <p:spPr/>
        <p:txBody>
          <a:bodyPr>
            <a:normAutofit lnSpcReduction="10000"/>
          </a:bodyPr>
          <a:lstStyle/>
          <a:p>
            <a:r>
              <a:rPr lang="en-US" dirty="0" smtClean="0"/>
              <a:t>If we decrease the number of undergraduate mathematics majors, we decrease the number of domestic students pursuing graduate degrees in mathematics.</a:t>
            </a:r>
          </a:p>
          <a:p>
            <a:r>
              <a:rPr lang="en-US" dirty="0" smtClean="0"/>
              <a:t>So, departments began to rely on international students.</a:t>
            </a:r>
          </a:p>
          <a:p>
            <a:r>
              <a:rPr lang="en-US" dirty="0" smtClean="0"/>
              <a:t>Mathematicians don’t seem to understand the useful of an undergraduate degree in mathematics.</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on the minority community</a:t>
            </a:r>
            <a:endParaRPr lang="en-US" dirty="0"/>
          </a:p>
        </p:txBody>
      </p:sp>
      <p:sp>
        <p:nvSpPr>
          <p:cNvPr id="3" name="Content Placeholder 2"/>
          <p:cNvSpPr>
            <a:spLocks noGrp="1"/>
          </p:cNvSpPr>
          <p:nvPr>
            <p:ph idx="1"/>
          </p:nvPr>
        </p:nvSpPr>
        <p:spPr/>
        <p:txBody>
          <a:bodyPr/>
          <a:lstStyle/>
          <a:p>
            <a:r>
              <a:rPr lang="en-US" dirty="0" smtClean="0"/>
              <a:t>The decrease in the pipeline of undergraduate mathematics majors adversely affected the minority population.</a:t>
            </a:r>
          </a:p>
          <a:p>
            <a:r>
              <a:rPr lang="en-US" dirty="0" smtClean="0"/>
              <a:t>And university administrations have not been particularly interested in hiring minority mathematicians.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Conversations </a:t>
            </a:r>
            <a:r>
              <a:rPr lang="en-US" dirty="0"/>
              <a:t>with dept. </a:t>
            </a:r>
            <a:r>
              <a:rPr lang="en-US" dirty="0" smtClean="0"/>
              <a:t>heads</a:t>
            </a:r>
            <a:endParaRPr lang="en-US" dirty="0"/>
          </a:p>
        </p:txBody>
      </p:sp>
      <p:sp>
        <p:nvSpPr>
          <p:cNvPr id="11267" name="Rectangle 3"/>
          <p:cNvSpPr>
            <a:spLocks noGrp="1" noChangeArrowheads="1"/>
          </p:cNvSpPr>
          <p:nvPr>
            <p:ph type="body" idx="1"/>
          </p:nvPr>
        </p:nvSpPr>
        <p:spPr/>
        <p:txBody>
          <a:bodyPr/>
          <a:lstStyle/>
          <a:p>
            <a:r>
              <a:rPr lang="en-US" dirty="0"/>
              <a:t>Me: “There is a very promising Chicano mathematician on the market this year.”</a:t>
            </a:r>
          </a:p>
          <a:p>
            <a:r>
              <a:rPr lang="en-US" dirty="0"/>
              <a:t>Dept Head: “We hired someone in that area recently.” </a:t>
            </a:r>
          </a:p>
          <a:p>
            <a:endParaRPr lang="en-US" dirty="0"/>
          </a:p>
          <a:p>
            <a:r>
              <a:rPr lang="en-US" dirty="0"/>
              <a:t>Me: You don’t have any Chicano mathematicians on you staff.”</a:t>
            </a:r>
          </a:p>
          <a:p>
            <a:r>
              <a:rPr lang="en-US" dirty="0"/>
              <a:t>Dept head: “Why do we need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Chicanos and Mexican-Americans</a:t>
            </a:r>
          </a:p>
          <a:p>
            <a:r>
              <a:rPr lang="en-US" dirty="0" smtClean="0"/>
              <a:t>Policy not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t>Conversation with university president</a:t>
            </a:r>
          </a:p>
        </p:txBody>
      </p:sp>
      <p:sp>
        <p:nvSpPr>
          <p:cNvPr id="15363" name="Rectangle 3"/>
          <p:cNvSpPr>
            <a:spLocks noGrp="1" noChangeArrowheads="1"/>
          </p:cNvSpPr>
          <p:nvPr>
            <p:ph type="body" idx="1"/>
          </p:nvPr>
        </p:nvSpPr>
        <p:spPr/>
        <p:txBody>
          <a:bodyPr/>
          <a:lstStyle/>
          <a:p>
            <a:r>
              <a:rPr lang="en-US" dirty="0"/>
              <a:t>Me: “There are almost no Chicano faculty in your College of Science.”</a:t>
            </a:r>
          </a:p>
          <a:p>
            <a:r>
              <a:rPr lang="en-US" dirty="0"/>
              <a:t>Univ. Pres.: “Why don’t we go to Latin America to recruit some?”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The hiring of minority mathematicians</a:t>
            </a:r>
          </a:p>
        </p:txBody>
      </p:sp>
      <p:sp>
        <p:nvSpPr>
          <p:cNvPr id="9219" name="Rectangle 3"/>
          <p:cNvSpPr>
            <a:spLocks noGrp="1" noChangeArrowheads="1"/>
          </p:cNvSpPr>
          <p:nvPr>
            <p:ph type="body" idx="1"/>
          </p:nvPr>
        </p:nvSpPr>
        <p:spPr/>
        <p:txBody>
          <a:bodyPr/>
          <a:lstStyle/>
          <a:p>
            <a:r>
              <a:rPr lang="en-US" dirty="0"/>
              <a:t>I did an informal survey in </a:t>
            </a:r>
            <a:r>
              <a:rPr lang="en-US" dirty="0" smtClean="0"/>
              <a:t>1978. This was followed up by Pat </a:t>
            </a:r>
            <a:r>
              <a:rPr lang="en-US" dirty="0" err="1" smtClean="0"/>
              <a:t>Kenschaft</a:t>
            </a:r>
            <a:r>
              <a:rPr lang="en-US" dirty="0" smtClean="0"/>
              <a:t> in 2004.</a:t>
            </a:r>
            <a:endParaRPr lang="en-US" dirty="0"/>
          </a:p>
          <a:p>
            <a:r>
              <a:rPr lang="en-US" dirty="0"/>
              <a:t>I tried to identify all of the Chicano mathematicians at PhD granting universities in the Southwest.</a:t>
            </a:r>
          </a:p>
          <a:p>
            <a:r>
              <a:rPr lang="en-US" dirty="0"/>
              <a:t>Why these universities?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2400" dirty="0">
                <a:solidFill>
                  <a:schemeClr val="tx1"/>
                </a:solidFill>
              </a:rPr>
              <a:t>Chicano research mathematicians at Ph.D. granting institutions in the Southwest in </a:t>
            </a:r>
            <a:r>
              <a:rPr lang="en-US" sz="2400" dirty="0" smtClean="0"/>
              <a:t>1978</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10243" name="Rectangle 3"/>
          <p:cNvSpPr>
            <a:spLocks noGrp="1" noChangeArrowheads="1"/>
          </p:cNvSpPr>
          <p:nvPr>
            <p:ph type="body" idx="1"/>
          </p:nvPr>
        </p:nvSpPr>
        <p:spPr/>
        <p:txBody>
          <a:bodyPr>
            <a:normAutofit fontScale="92500"/>
          </a:bodyPr>
          <a:lstStyle/>
          <a:p>
            <a:pPr marL="533400" indent="-533400">
              <a:lnSpc>
                <a:spcPct val="80000"/>
              </a:lnSpc>
              <a:buFontTx/>
              <a:buAutoNum type="arabicPeriod"/>
            </a:pPr>
            <a:r>
              <a:rPr lang="en-US" sz="2400" dirty="0"/>
              <a:t>David Sanchez, UCLA and University of New Mexico</a:t>
            </a:r>
          </a:p>
          <a:p>
            <a:pPr marL="533400" indent="-533400">
              <a:lnSpc>
                <a:spcPct val="80000"/>
              </a:lnSpc>
              <a:buFontTx/>
              <a:buAutoNum type="arabicPeriod"/>
            </a:pPr>
            <a:r>
              <a:rPr lang="en-US" sz="2400" dirty="0"/>
              <a:t>Richard </a:t>
            </a:r>
            <a:r>
              <a:rPr lang="en-US" sz="2400" dirty="0" err="1"/>
              <a:t>Griego</a:t>
            </a:r>
            <a:r>
              <a:rPr lang="en-US" sz="2400" dirty="0"/>
              <a:t>, University of New Mexico</a:t>
            </a:r>
          </a:p>
          <a:p>
            <a:pPr marL="533400" indent="-533400">
              <a:lnSpc>
                <a:spcPct val="80000"/>
              </a:lnSpc>
              <a:buFontTx/>
              <a:buAutoNum type="arabicPeriod"/>
            </a:pPr>
            <a:r>
              <a:rPr lang="en-US" sz="2400" dirty="0"/>
              <a:t>Bill Torres, New Mexico State University</a:t>
            </a:r>
          </a:p>
          <a:p>
            <a:pPr marL="533400" indent="-533400">
              <a:lnSpc>
                <a:spcPct val="80000"/>
              </a:lnSpc>
              <a:buFontTx/>
              <a:buAutoNum type="arabicPeriod"/>
            </a:pPr>
            <a:r>
              <a:rPr lang="en-US" sz="2400" dirty="0"/>
              <a:t>Joaquin </a:t>
            </a:r>
            <a:r>
              <a:rPr lang="en-US" sz="2400" dirty="0" err="1"/>
              <a:t>Bustos</a:t>
            </a:r>
            <a:r>
              <a:rPr lang="en-US" sz="2400" dirty="0"/>
              <a:t>, Arizona State University</a:t>
            </a:r>
          </a:p>
          <a:p>
            <a:pPr marL="533400" indent="-533400">
              <a:lnSpc>
                <a:spcPct val="80000"/>
              </a:lnSpc>
              <a:buFontTx/>
              <a:buAutoNum type="arabicPeriod"/>
            </a:pPr>
            <a:r>
              <a:rPr lang="en-US" sz="2400" dirty="0"/>
              <a:t>Richard Tapia, Rice University</a:t>
            </a:r>
          </a:p>
          <a:p>
            <a:pPr marL="533400" indent="-533400">
              <a:lnSpc>
                <a:spcPct val="80000"/>
              </a:lnSpc>
              <a:buFontTx/>
              <a:buAutoNum type="arabicPeriod"/>
            </a:pPr>
            <a:r>
              <a:rPr lang="en-US" sz="2400" dirty="0" err="1"/>
              <a:t>Efraim</a:t>
            </a:r>
            <a:r>
              <a:rPr lang="en-US" sz="2400" dirty="0"/>
              <a:t> </a:t>
            </a:r>
            <a:r>
              <a:rPr lang="en-US" sz="2400" dirty="0" err="1"/>
              <a:t>Armendariz</a:t>
            </a:r>
            <a:r>
              <a:rPr lang="en-US" sz="2400" dirty="0"/>
              <a:t>, University of Texas, Austin</a:t>
            </a:r>
          </a:p>
          <a:p>
            <a:pPr marL="533400" indent="-533400">
              <a:lnSpc>
                <a:spcPct val="80000"/>
              </a:lnSpc>
              <a:buFontTx/>
              <a:buAutoNum type="arabicPeriod"/>
            </a:pPr>
            <a:r>
              <a:rPr lang="en-US" sz="2400" dirty="0"/>
              <a:t>William Velez, University of Arizona</a:t>
            </a:r>
          </a:p>
          <a:p>
            <a:pPr marL="533400" indent="-533400">
              <a:lnSpc>
                <a:spcPct val="80000"/>
              </a:lnSpc>
              <a:buFontTx/>
              <a:buNone/>
            </a:pPr>
            <a:r>
              <a:rPr lang="en-US" sz="2400" dirty="0"/>
              <a:t>	</a:t>
            </a:r>
            <a:endParaRPr lang="en-US" sz="2400" dirty="0" smtClean="0"/>
          </a:p>
          <a:p>
            <a:pPr marL="533400" indent="-533400">
              <a:lnSpc>
                <a:spcPct val="80000"/>
              </a:lnSpc>
              <a:buFontTx/>
              <a:buNone/>
            </a:pPr>
            <a:r>
              <a:rPr lang="en-US" sz="2400" dirty="0" smtClean="0"/>
              <a:t>Statistics</a:t>
            </a:r>
            <a:endParaRPr lang="en-US" sz="2400" dirty="0"/>
          </a:p>
          <a:p>
            <a:pPr marL="533400" indent="-533400">
              <a:lnSpc>
                <a:spcPct val="80000"/>
              </a:lnSpc>
              <a:buFontTx/>
              <a:buAutoNum type="arabicPeriod"/>
            </a:pPr>
            <a:r>
              <a:rPr lang="en-US" sz="2400" dirty="0"/>
              <a:t>Francisco </a:t>
            </a:r>
            <a:r>
              <a:rPr lang="en-US" sz="2400" dirty="0" err="1"/>
              <a:t>Samaniego</a:t>
            </a:r>
            <a:r>
              <a:rPr lang="en-US" sz="2400" dirty="0"/>
              <a:t>, University of California, Davis</a:t>
            </a:r>
          </a:p>
          <a:p>
            <a:pPr marL="533400" indent="-533400">
              <a:lnSpc>
                <a:spcPct val="80000"/>
              </a:lnSpc>
              <a:buFontTx/>
              <a:buNone/>
            </a:pPr>
            <a:endParaRPr lang="en-US" sz="2400" dirty="0"/>
          </a:p>
          <a:p>
            <a:pPr marL="533400" indent="-533400">
              <a:lnSpc>
                <a:spcPct val="80000"/>
              </a:lnSpc>
              <a:buFontTx/>
              <a:buAutoNum type="alphaLcParenR"/>
            </a:pPr>
            <a:r>
              <a:rPr lang="en-US" sz="2400" dirty="0"/>
              <a:t>There are other Hispanics at these universities.</a:t>
            </a:r>
          </a:p>
          <a:p>
            <a:pPr marL="533400" indent="-533400">
              <a:lnSpc>
                <a:spcPct val="80000"/>
              </a:lnSpc>
              <a:buFontTx/>
              <a:buAutoNum type="alphaLcParenR"/>
            </a:pPr>
            <a:r>
              <a:rPr lang="en-US" sz="2400" dirty="0"/>
              <a:t>Almost no new </a:t>
            </a:r>
            <a:r>
              <a:rPr lang="en-US" sz="2400" dirty="0" smtClean="0"/>
              <a:t>Chicano hires </a:t>
            </a:r>
            <a:r>
              <a:rPr lang="en-US" sz="2400" dirty="0"/>
              <a:t>were made for the next 15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2400" dirty="0">
                <a:solidFill>
                  <a:schemeClr val="tx1"/>
                </a:solidFill>
              </a:rPr>
              <a:t>Chicano research mathematicians at Ph.D. granting institutions in the Southwest in the 2004*</a:t>
            </a:r>
            <a:br>
              <a:rPr lang="en-US" sz="2400" dirty="0">
                <a:solidFill>
                  <a:schemeClr val="tx1"/>
                </a:solidFill>
              </a:rPr>
            </a:br>
            <a:endParaRPr lang="en-US" sz="2400" dirty="0">
              <a:solidFill>
                <a:schemeClr val="tx1"/>
              </a:solidFill>
            </a:endParaRPr>
          </a:p>
        </p:txBody>
      </p:sp>
      <p:sp>
        <p:nvSpPr>
          <p:cNvPr id="12291" name="Rectangle 3"/>
          <p:cNvSpPr>
            <a:spLocks noGrp="1" noChangeArrowheads="1"/>
          </p:cNvSpPr>
          <p:nvPr>
            <p:ph type="body" idx="1"/>
          </p:nvPr>
        </p:nvSpPr>
        <p:spPr/>
        <p:txBody>
          <a:bodyPr>
            <a:noAutofit/>
          </a:bodyPr>
          <a:lstStyle/>
          <a:p>
            <a:pPr marL="533400" indent="-533400">
              <a:lnSpc>
                <a:spcPct val="80000"/>
              </a:lnSpc>
              <a:buFontTx/>
              <a:buAutoNum type="arabicPeriod"/>
            </a:pPr>
            <a:r>
              <a:rPr lang="en-US" sz="2000" dirty="0" smtClean="0">
                <a:latin typeface="Times New Roman" pitchFamily="18" charset="0"/>
                <a:cs typeface="Times New Roman" pitchFamily="18" charset="0"/>
              </a:rPr>
              <a:t>James Epperson, University of Texas, Arlington</a:t>
            </a:r>
          </a:p>
          <a:p>
            <a:pPr marL="533400" indent="-533400">
              <a:lnSpc>
                <a:spcPct val="80000"/>
              </a:lnSpc>
              <a:buFontTx/>
              <a:buAutoNum type="arabicPeriod"/>
            </a:pPr>
            <a:r>
              <a:rPr lang="en-US" sz="2000" dirty="0" smtClean="0">
                <a:latin typeface="Times New Roman" pitchFamily="18" charset="0"/>
                <a:cs typeface="Times New Roman" pitchFamily="18" charset="0"/>
              </a:rPr>
              <a:t>Edward </a:t>
            </a:r>
            <a:r>
              <a:rPr lang="en-US" sz="2000" dirty="0">
                <a:latin typeface="Times New Roman" pitchFamily="18" charset="0"/>
                <a:cs typeface="Times New Roman" pitchFamily="18" charset="0"/>
              </a:rPr>
              <a:t>Dean, University of Houston</a:t>
            </a:r>
          </a:p>
          <a:p>
            <a:pPr marL="533400" indent="-533400">
              <a:lnSpc>
                <a:spcPct val="80000"/>
              </a:lnSpc>
              <a:buFontTx/>
              <a:buAutoNum type="arabicPeriod"/>
            </a:pPr>
            <a:r>
              <a:rPr lang="en-US" sz="2000" dirty="0">
                <a:latin typeface="Times New Roman" pitchFamily="18" charset="0"/>
                <a:cs typeface="Times New Roman" pitchFamily="18" charset="0"/>
              </a:rPr>
              <a:t>Dante </a:t>
            </a:r>
            <a:r>
              <a:rPr lang="en-US" sz="2000" dirty="0" err="1">
                <a:latin typeface="Times New Roman" pitchFamily="18" charset="0"/>
                <a:cs typeface="Times New Roman" pitchFamily="18" charset="0"/>
              </a:rPr>
              <a:t>DeBlassie</a:t>
            </a:r>
            <a:r>
              <a:rPr lang="en-US" sz="2000" dirty="0">
                <a:latin typeface="Times New Roman" pitchFamily="18" charset="0"/>
                <a:cs typeface="Times New Roman" pitchFamily="18" charset="0"/>
              </a:rPr>
              <a:t>, Texas A &amp; M</a:t>
            </a:r>
          </a:p>
          <a:p>
            <a:pPr marL="533400" indent="-533400">
              <a:lnSpc>
                <a:spcPct val="80000"/>
              </a:lnSpc>
              <a:buFontTx/>
              <a:buAutoNum type="arabicPeriod"/>
            </a:pPr>
            <a:r>
              <a:rPr lang="en-US" sz="2000" dirty="0">
                <a:latin typeface="Times New Roman" pitchFamily="18" charset="0"/>
                <a:cs typeface="Times New Roman" pitchFamily="18" charset="0"/>
              </a:rPr>
              <a:t>Oscar Gonzales, </a:t>
            </a:r>
            <a:r>
              <a:rPr lang="en-US" sz="2000" dirty="0" err="1">
                <a:latin typeface="Times New Roman" pitchFamily="18" charset="0"/>
                <a:cs typeface="Times New Roman" pitchFamily="18" charset="0"/>
              </a:rPr>
              <a:t>Univeristy</a:t>
            </a:r>
            <a:r>
              <a:rPr lang="en-US" sz="2000" dirty="0">
                <a:latin typeface="Times New Roman" pitchFamily="18" charset="0"/>
                <a:cs typeface="Times New Roman" pitchFamily="18" charset="0"/>
              </a:rPr>
              <a:t> of Texas, Austin</a:t>
            </a:r>
          </a:p>
          <a:p>
            <a:pPr marL="533400" indent="-533400">
              <a:lnSpc>
                <a:spcPct val="80000"/>
              </a:lnSpc>
              <a:buFontTx/>
              <a:buAutoNum type="arabicPeriod"/>
            </a:pPr>
            <a:r>
              <a:rPr lang="en-US" sz="2000" dirty="0">
                <a:latin typeface="Times New Roman" pitchFamily="18" charset="0"/>
                <a:cs typeface="Times New Roman" pitchFamily="18" charset="0"/>
              </a:rPr>
              <a:t>Carlos Castillo-Chavez, Arizona State University</a:t>
            </a:r>
          </a:p>
          <a:p>
            <a:pPr marL="533400" indent="-533400">
              <a:lnSpc>
                <a:spcPct val="80000"/>
              </a:lnSpc>
              <a:buFontTx/>
              <a:buAutoNum type="arabicPeriod"/>
            </a:pPr>
            <a:r>
              <a:rPr lang="en-US" sz="2000" dirty="0">
                <a:latin typeface="Times New Roman" pitchFamily="18" charset="0"/>
                <a:cs typeface="Times New Roman" pitchFamily="18" charset="0"/>
              </a:rPr>
              <a:t>Richard Tapia, Rice University</a:t>
            </a:r>
          </a:p>
          <a:p>
            <a:pPr marL="533400" indent="-533400">
              <a:lnSpc>
                <a:spcPct val="80000"/>
              </a:lnSpc>
              <a:buFontTx/>
              <a:buAutoNum type="arabicPeriod"/>
            </a:pPr>
            <a:r>
              <a:rPr lang="en-US" sz="2000" dirty="0" err="1">
                <a:latin typeface="Times New Roman" pitchFamily="18" charset="0"/>
                <a:cs typeface="Times New Roman" pitchFamily="18" charset="0"/>
              </a:rPr>
              <a:t>Efraim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Armendariz</a:t>
            </a:r>
            <a:r>
              <a:rPr lang="en-US" sz="2000" dirty="0">
                <a:latin typeface="Times New Roman" pitchFamily="18" charset="0"/>
                <a:cs typeface="Times New Roman" pitchFamily="18" charset="0"/>
              </a:rPr>
              <a:t>, University of Texas, Austin</a:t>
            </a:r>
          </a:p>
          <a:p>
            <a:pPr marL="533400" indent="-533400">
              <a:lnSpc>
                <a:spcPct val="80000"/>
              </a:lnSpc>
              <a:buFontTx/>
              <a:buAutoNum type="arabicPeriod"/>
            </a:pPr>
            <a:r>
              <a:rPr lang="en-US" sz="2000" dirty="0">
                <a:latin typeface="Times New Roman" pitchFamily="18" charset="0"/>
                <a:cs typeface="Times New Roman" pitchFamily="18" charset="0"/>
              </a:rPr>
              <a:t>William Velez, University of Arizona</a:t>
            </a:r>
          </a:p>
          <a:p>
            <a:pPr marL="533400" indent="-533400">
              <a:lnSpc>
                <a:spcPct val="80000"/>
              </a:lnSpc>
              <a:buFontTx/>
              <a:buAutoNum type="arabicPeriod"/>
            </a:pPr>
            <a:endParaRPr lang="en-US" sz="2000" dirty="0">
              <a:latin typeface="Times New Roman" pitchFamily="18" charset="0"/>
              <a:cs typeface="Times New Roman" pitchFamily="18" charset="0"/>
            </a:endParaRPr>
          </a:p>
          <a:p>
            <a:pPr marL="533400" indent="-533400">
              <a:lnSpc>
                <a:spcPct val="80000"/>
              </a:lnSpc>
              <a:buFontTx/>
              <a:buNone/>
            </a:pPr>
            <a:r>
              <a:rPr lang="en-US" sz="2000" dirty="0">
                <a:latin typeface="Times New Roman" pitchFamily="18" charset="0"/>
                <a:cs typeface="Times New Roman" pitchFamily="18" charset="0"/>
              </a:rPr>
              <a:t>	Statistics</a:t>
            </a:r>
          </a:p>
          <a:p>
            <a:pPr marL="533400" indent="-533400">
              <a:lnSpc>
                <a:spcPct val="80000"/>
              </a:lnSpc>
              <a:buFontTx/>
              <a:buNone/>
            </a:pPr>
            <a:endParaRPr lang="en-US" sz="2000" dirty="0">
              <a:latin typeface="Times New Roman" pitchFamily="18" charset="0"/>
              <a:cs typeface="Times New Roman" pitchFamily="18" charset="0"/>
            </a:endParaRPr>
          </a:p>
          <a:p>
            <a:pPr marL="533400" indent="-533400">
              <a:lnSpc>
                <a:spcPct val="80000"/>
              </a:lnSpc>
              <a:buFontTx/>
              <a:buAutoNum type="arabicPeriod"/>
            </a:pPr>
            <a:r>
              <a:rPr lang="en-US" sz="2000" dirty="0" smtClean="0">
                <a:latin typeface="Times New Roman" pitchFamily="18" charset="0"/>
                <a:cs typeface="Times New Roman" pitchFamily="18" charset="0"/>
              </a:rPr>
              <a:t>Francisco </a:t>
            </a:r>
            <a:r>
              <a:rPr lang="en-US" sz="2000" dirty="0" err="1" smtClean="0">
                <a:latin typeface="Times New Roman" pitchFamily="18" charset="0"/>
                <a:cs typeface="Times New Roman" pitchFamily="18" charset="0"/>
              </a:rPr>
              <a:t>Samaniego</a:t>
            </a:r>
            <a:r>
              <a:rPr lang="en-US" sz="2000" dirty="0" smtClean="0">
                <a:latin typeface="Times New Roman" pitchFamily="18" charset="0"/>
                <a:cs typeface="Times New Roman" pitchFamily="18" charset="0"/>
              </a:rPr>
              <a:t>, University of California, Davis</a:t>
            </a:r>
          </a:p>
          <a:p>
            <a:pPr marL="533400" indent="-533400">
              <a:lnSpc>
                <a:spcPct val="80000"/>
              </a:lnSpc>
              <a:buFontTx/>
              <a:buAutoNum type="arabicPeriod"/>
            </a:pPr>
            <a:r>
              <a:rPr lang="en-US" sz="2000" dirty="0" smtClean="0">
                <a:latin typeface="Times New Roman" pitchFamily="18" charset="0"/>
                <a:cs typeface="Times New Roman" pitchFamily="18" charset="0"/>
              </a:rPr>
              <a:t>Rudy </a:t>
            </a:r>
            <a:r>
              <a:rPr lang="en-US" sz="2000" dirty="0">
                <a:latin typeface="Times New Roman" pitchFamily="18" charset="0"/>
                <a:cs typeface="Times New Roman" pitchFamily="18" charset="0"/>
              </a:rPr>
              <a:t>Guerra, Rice University</a:t>
            </a:r>
          </a:p>
          <a:p>
            <a:pPr marL="533400" indent="-533400">
              <a:lnSpc>
                <a:spcPct val="80000"/>
              </a:lnSpc>
              <a:buFontTx/>
              <a:buAutoNum type="arabicPeriod"/>
            </a:pPr>
            <a:r>
              <a:rPr lang="en-US" sz="2000" dirty="0">
                <a:latin typeface="Times New Roman" pitchFamily="18" charset="0"/>
                <a:cs typeface="Times New Roman" pitchFamily="18" charset="0"/>
              </a:rPr>
              <a:t>Javier </a:t>
            </a:r>
            <a:r>
              <a:rPr lang="en-US" sz="2000" dirty="0" err="1">
                <a:latin typeface="Times New Roman" pitchFamily="18" charset="0"/>
                <a:cs typeface="Times New Roman" pitchFamily="18" charset="0"/>
              </a:rPr>
              <a:t>Rojo</a:t>
            </a:r>
            <a:r>
              <a:rPr lang="en-US" sz="2000" dirty="0">
                <a:latin typeface="Times New Roman" pitchFamily="18" charset="0"/>
                <a:cs typeface="Times New Roman" pitchFamily="18" charset="0"/>
              </a:rPr>
              <a:t>, Rice University</a:t>
            </a:r>
          </a:p>
          <a:p>
            <a:pPr marL="533400" indent="-533400">
              <a:lnSpc>
                <a:spcPct val="80000"/>
              </a:lnSpc>
              <a:buFontTx/>
              <a:buNone/>
            </a:pPr>
            <a:endParaRPr lang="en-US" sz="2000" b="1" dirty="0">
              <a:latin typeface="Times New Roman" pitchFamily="18" charset="0"/>
              <a:cs typeface="Times New Roman" pitchFamily="18" charset="0"/>
            </a:endParaRPr>
          </a:p>
          <a:p>
            <a:pPr marL="533400" indent="-533400">
              <a:lnSpc>
                <a:spcPct val="80000"/>
              </a:lnSpc>
              <a:buFontTx/>
              <a:buNone/>
            </a:pPr>
            <a:endParaRPr lang="en-US" sz="2000" b="1" dirty="0">
              <a:latin typeface="Times New Roman" pitchFamily="18" charset="0"/>
              <a:cs typeface="Times New Roman" pitchFamily="18" charset="0"/>
            </a:endParaRPr>
          </a:p>
          <a:p>
            <a:pPr marL="533400" indent="-533400">
              <a:lnSpc>
                <a:spcPct val="80000"/>
              </a:lnSpc>
              <a:buFontTx/>
              <a:buNone/>
            </a:pPr>
            <a:r>
              <a:rPr lang="en-US" sz="2000" dirty="0">
                <a:latin typeface="Times New Roman" pitchFamily="18" charset="0"/>
                <a:cs typeface="Times New Roman" pitchFamily="18" charset="0"/>
              </a:rPr>
              <a:t>*Pat </a:t>
            </a:r>
            <a:r>
              <a:rPr lang="en-US" sz="2000" dirty="0" err="1">
                <a:latin typeface="Times New Roman" pitchFamily="18" charset="0"/>
                <a:cs typeface="Times New Roman" pitchFamily="18" charset="0"/>
              </a:rPr>
              <a:t>Kenschaft</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Change in Possible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838200"/>
          </a:xfrm>
        </p:spPr>
        <p:txBody>
          <a:bodyPr>
            <a:normAutofit/>
          </a:bodyPr>
          <a:lstStyle/>
          <a:p>
            <a:r>
              <a:rPr lang="en-US" sz="4000" dirty="0" smtClean="0"/>
              <a:t>How do we educate our citizenry?</a:t>
            </a:r>
            <a:endParaRPr lang="en-US" sz="4000" dirty="0"/>
          </a:p>
        </p:txBody>
      </p:sp>
      <p:sp>
        <p:nvSpPr>
          <p:cNvPr id="14339" name="Rectangle 3"/>
          <p:cNvSpPr>
            <a:spLocks noGrp="1" noChangeArrowheads="1"/>
          </p:cNvSpPr>
          <p:nvPr>
            <p:ph type="body" idx="1"/>
          </p:nvPr>
        </p:nvSpPr>
        <p:spPr>
          <a:xfrm>
            <a:off x="457200" y="1295400"/>
            <a:ext cx="8229600" cy="4830763"/>
          </a:xfrm>
        </p:spPr>
        <p:txBody>
          <a:bodyPr>
            <a:normAutofit fontScale="77500" lnSpcReduction="20000"/>
          </a:bodyPr>
          <a:lstStyle/>
          <a:p>
            <a:r>
              <a:rPr lang="en-US" dirty="0" smtClean="0"/>
              <a:t>Given the current pipeline problems, it is difficult to find talented minority students for our faculty lines.</a:t>
            </a:r>
          </a:p>
          <a:p>
            <a:r>
              <a:rPr lang="en-US" dirty="0" smtClean="0"/>
              <a:t>More attention needs to be paid to recruiting domestic students into our graduate programs. The current percentages are out of balance.</a:t>
            </a:r>
          </a:p>
          <a:p>
            <a:pPr>
              <a:lnSpc>
                <a:spcPct val="90000"/>
              </a:lnSpc>
            </a:pPr>
            <a:r>
              <a:rPr lang="en-US" dirty="0" smtClean="0"/>
              <a:t>There are departments that have developed models to increase minority participation.</a:t>
            </a:r>
          </a:p>
          <a:p>
            <a:pPr>
              <a:lnSpc>
                <a:spcPct val="90000"/>
              </a:lnSpc>
            </a:pPr>
            <a:r>
              <a:rPr lang="en-US" dirty="0" smtClean="0"/>
              <a:t>There are mathematicians that have managed to increase minority participation.</a:t>
            </a:r>
          </a:p>
          <a:p>
            <a:pPr>
              <a:lnSpc>
                <a:spcPct val="90000"/>
              </a:lnSpc>
            </a:pPr>
            <a:r>
              <a:rPr lang="en-US" dirty="0" smtClean="0"/>
              <a:t>Why aren’t these examples and models being emulated across the country?</a:t>
            </a:r>
          </a:p>
          <a:p>
            <a:pPr>
              <a:lnSpc>
                <a:spcPct val="90000"/>
              </a:lnSpc>
            </a:pPr>
            <a:r>
              <a:rPr lang="en-US" dirty="0" smtClean="0"/>
              <a:t>Society for the Advancement of Chicanos and Native Americans in Science.</a:t>
            </a:r>
          </a:p>
          <a:p>
            <a:pPr>
              <a:lnSpc>
                <a:spcPct val="90000"/>
              </a:lnSpc>
            </a:pPr>
            <a:r>
              <a:rPr lang="en-US" dirty="0" smtClean="0"/>
              <a:t>Are there domestic/minority students willing to study mathematics?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Society for the Advancement of Chicanos and Native Americans in Science</a:t>
            </a:r>
          </a:p>
          <a:p>
            <a:r>
              <a:rPr lang="en-US" dirty="0" smtClean="0">
                <a:hlinkClick r:id="rId2"/>
              </a:rPr>
              <a:t>www.sacnas.org</a:t>
            </a:r>
            <a:endParaRPr lang="en-US" dirty="0" smtClean="0"/>
          </a:p>
          <a:p>
            <a:r>
              <a:rPr lang="en-US" dirty="0" smtClean="0"/>
              <a:t>The SACNAS biography project</a:t>
            </a:r>
          </a:p>
          <a:p>
            <a:r>
              <a:rPr lang="en-US" dirty="0" smtClean="0"/>
              <a:t>The annual meeting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Iowa Alliance</a:t>
            </a:r>
            <a:endParaRPr lang="en-US" dirty="0"/>
          </a:p>
        </p:txBody>
      </p:sp>
      <p:sp>
        <p:nvSpPr>
          <p:cNvPr id="3" name="Content Placeholder 2"/>
          <p:cNvSpPr>
            <a:spLocks noGrp="1"/>
          </p:cNvSpPr>
          <p:nvPr>
            <p:ph idx="1"/>
          </p:nvPr>
        </p:nvSpPr>
        <p:spPr/>
        <p:txBody>
          <a:bodyPr/>
          <a:lstStyle/>
          <a:p>
            <a:r>
              <a:rPr lang="en-US" dirty="0" smtClean="0"/>
              <a:t>About 25% of the graduate students in the mathematics department are minority students.</a:t>
            </a:r>
          </a:p>
          <a:p>
            <a:r>
              <a:rPr lang="en-US" dirty="0" smtClean="0"/>
              <a:t> </a:t>
            </a:r>
            <a:r>
              <a:rPr lang="en-US" dirty="0" smtClean="0">
                <a:hlinkClick r:id="rId2"/>
              </a:rPr>
              <a:t>http://www.mathalliance.org/</a:t>
            </a:r>
            <a:endParaRPr lang="en-US" dirty="0" smtClean="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p:txBody>
          <a:bodyPr/>
          <a:lstStyle/>
          <a:p>
            <a:r>
              <a:rPr lang="en-US" dirty="0" smtClean="0"/>
              <a:t>Carlos Castillo-Chavez at Arizona State University</a:t>
            </a:r>
          </a:p>
          <a:p>
            <a:r>
              <a:rPr lang="en-US" dirty="0" smtClean="0"/>
              <a:t>Richard Tapia at Rice</a:t>
            </a:r>
          </a:p>
          <a:p>
            <a:r>
              <a:rPr lang="en-US" dirty="0" smtClean="0"/>
              <a:t>Javier </a:t>
            </a:r>
            <a:r>
              <a:rPr lang="en-US" dirty="0" err="1" smtClean="0"/>
              <a:t>Rojo</a:t>
            </a:r>
            <a:r>
              <a:rPr lang="en-US" dirty="0" smtClean="0"/>
              <a:t> at Rice</a:t>
            </a:r>
          </a:p>
          <a:p>
            <a:r>
              <a:rPr lang="en-US" dirty="0" smtClean="0"/>
              <a:t>Many others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own efforts at the University of Arizona</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371600"/>
            <a:ext cx="9144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US" dirty="0" smtClean="0"/>
              <a:t>In closing: </a:t>
            </a:r>
            <a:br>
              <a:rPr lang="en-US" dirty="0" smtClean="0"/>
            </a:br>
            <a:r>
              <a:rPr lang="en-US" dirty="0" smtClean="0"/>
              <a:t>How do we increase diversity?</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en-US" dirty="0" smtClean="0"/>
              <a:t>Increase the overall pool.</a:t>
            </a:r>
          </a:p>
          <a:p>
            <a:r>
              <a:rPr lang="en-US" dirty="0" smtClean="0"/>
              <a:t>Focusing on recruiting faculty is too long range. What can elite universities do to increase the pool of </a:t>
            </a:r>
            <a:r>
              <a:rPr lang="en-US" smtClean="0"/>
              <a:t>minority undergraduates?</a:t>
            </a:r>
            <a:endParaRPr lang="en-US" dirty="0" smtClean="0"/>
          </a:p>
          <a:p>
            <a:r>
              <a:rPr lang="en-US" dirty="0" smtClean="0"/>
              <a:t>Inviting students into the major.</a:t>
            </a:r>
          </a:p>
          <a:p>
            <a:r>
              <a:rPr lang="en-US" dirty="0" smtClean="0"/>
              <a:t>Our mathematics courses should be the most effective recruiting tool that we have.</a:t>
            </a:r>
          </a:p>
          <a:p>
            <a:r>
              <a:rPr lang="en-US" dirty="0" smtClean="0"/>
              <a:t>Opening up opportunities for mathematics majors and mathematicians.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what does it mean?</a:t>
            </a:r>
            <a:endParaRPr lang="en-US" dirty="0"/>
          </a:p>
        </p:txBody>
      </p:sp>
      <p:sp>
        <p:nvSpPr>
          <p:cNvPr id="3" name="Content Placeholder 2"/>
          <p:cNvSpPr>
            <a:spLocks noGrp="1"/>
          </p:cNvSpPr>
          <p:nvPr>
            <p:ph idx="1"/>
          </p:nvPr>
        </p:nvSpPr>
        <p:spPr/>
        <p:txBody>
          <a:bodyPr>
            <a:normAutofit lnSpcReduction="10000"/>
          </a:bodyPr>
          <a:lstStyle/>
          <a:p>
            <a:pPr lvl="0"/>
            <a:r>
              <a:rPr lang="en-US" dirty="0"/>
              <a:t>Mathematics departments are incredibly diverse with representatives from many continents, many languages, many cultures. </a:t>
            </a:r>
          </a:p>
          <a:p>
            <a:r>
              <a:rPr lang="en-US" dirty="0" smtClean="0"/>
              <a:t>But, this not what we mean by diversity.</a:t>
            </a:r>
          </a:p>
          <a:p>
            <a:r>
              <a:rPr lang="en-US" dirty="0" smtClean="0"/>
              <a:t>NSF has a category of historically, under-represented minorities-Hispanics, African-Americans, and Native Americans. </a:t>
            </a:r>
          </a:p>
          <a:p>
            <a:r>
              <a:rPr lang="en-US" dirty="0" smtClean="0"/>
              <a:t>Of course, this designation of minority applies only to US citizens or permanent residents.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The goal of diversity initiatives is to educate the children of this country. Students who go through our K-12 educational system should be able to pursue university studies and </a:t>
            </a:r>
            <a:r>
              <a:rPr lang="en-US" dirty="0" smtClean="0"/>
              <a:t>become </a:t>
            </a:r>
            <a:r>
              <a:rPr lang="en-US" dirty="0"/>
              <a:t>part of our faculty</a:t>
            </a:r>
            <a:r>
              <a:rPr lang="en-US" dirty="0" smtClean="0"/>
              <a:t>.</a:t>
            </a:r>
          </a:p>
          <a:p>
            <a:pPr lvl="0"/>
            <a:r>
              <a:rPr lang="en-US" dirty="0" smtClean="0"/>
              <a:t>Our mathematics departments should reflect the diversity that is the make-up of this country.</a:t>
            </a:r>
            <a:endParaRPr lang="en-US" dirty="0"/>
          </a:p>
          <a:p>
            <a:r>
              <a:rPr lang="en-US" dirty="0" smtClean="0"/>
              <a:t>Diversity is not about importing international students and faculty and labeling these individuals as minorities.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r>
              <a:rPr lang="en-US" dirty="0"/>
              <a:t>Numbers of URM faculty at MIT from </a:t>
            </a:r>
            <a:r>
              <a:rPr lang="en-US" dirty="0" smtClean="0"/>
              <a:t>2000-2009 </a:t>
            </a:r>
            <a:r>
              <a:rPr lang="en-US" dirty="0"/>
              <a:t>using different definitions</a:t>
            </a:r>
            <a:br>
              <a:rPr lang="en-US" dirty="0"/>
            </a:br>
            <a:endParaRPr lang="en-US" dirty="0"/>
          </a:p>
        </p:txBody>
      </p:sp>
      <p:pic>
        <p:nvPicPr>
          <p:cNvPr id="4" name="Content Placeholder 3" descr="Figure-2.ai"/>
          <p:cNvPicPr>
            <a:picLocks noGrp="1"/>
          </p:cNvPicPr>
          <p:nvPr>
            <p:ph idx="1"/>
          </p:nvPr>
        </p:nvPicPr>
        <p:blipFill>
          <a:blip r:embed="rId2" cstate="print"/>
          <a:srcRect/>
          <a:stretch>
            <a:fillRect/>
          </a:stretch>
        </p:blipFill>
        <p:spPr bwMode="auto">
          <a:xfrm>
            <a:off x="685801" y="1905000"/>
            <a:ext cx="7772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academia handle minority issues?</a:t>
            </a:r>
            <a:endParaRPr lang="en-US" dirty="0"/>
          </a:p>
        </p:txBody>
      </p:sp>
      <p:sp>
        <p:nvSpPr>
          <p:cNvPr id="3" name="Content Placeholder 2"/>
          <p:cNvSpPr>
            <a:spLocks noGrp="1"/>
          </p:cNvSpPr>
          <p:nvPr>
            <p:ph idx="1"/>
          </p:nvPr>
        </p:nvSpPr>
        <p:spPr/>
        <p:txBody>
          <a:bodyPr/>
          <a:lstStyle/>
          <a:p>
            <a:r>
              <a:rPr lang="en-US" dirty="0"/>
              <a:t>My experiences of dealing with minority issues in </a:t>
            </a:r>
            <a:r>
              <a:rPr lang="en-US" dirty="0" smtClean="0"/>
              <a:t>academia.</a:t>
            </a:r>
          </a:p>
          <a:p>
            <a:r>
              <a:rPr lang="en-US" dirty="0" smtClean="0"/>
              <a:t>The attitudes towards the minority population.</a:t>
            </a:r>
          </a:p>
          <a:p>
            <a:r>
              <a:rPr lang="en-US" dirty="0" smtClean="0"/>
              <a:t>What has been the minority experience in our departments?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Attracting minority students to universities</a:t>
            </a:r>
            <a:endParaRPr lang="en-US" dirty="0"/>
          </a:p>
        </p:txBody>
      </p:sp>
      <p:sp>
        <p:nvSpPr>
          <p:cNvPr id="3" name="Content Placeholder 2"/>
          <p:cNvSpPr>
            <a:spLocks noGrp="1"/>
          </p:cNvSpPr>
          <p:nvPr>
            <p:ph idx="1"/>
          </p:nvPr>
        </p:nvSpPr>
        <p:spPr/>
        <p:txBody>
          <a:bodyPr/>
          <a:lstStyle/>
          <a:p>
            <a:r>
              <a:rPr lang="en-US" dirty="0" smtClean="0"/>
              <a:t>One of the arguments that one sees over and over again is that we want the “best” students for our graduate programs.</a:t>
            </a:r>
          </a:p>
          <a:p>
            <a:r>
              <a:rPr lang="en-US" dirty="0" smtClean="0"/>
              <a:t>One problem with this is that the term, “best”, is not well defined. </a:t>
            </a:r>
          </a:p>
          <a:p>
            <a:r>
              <a:rPr lang="en-US" dirty="0" smtClean="0"/>
              <a:t>What do we mean by “best”?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Best students?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“best” mean the best prepared mathematically?</a:t>
            </a:r>
          </a:p>
          <a:p>
            <a:r>
              <a:rPr lang="en-US" dirty="0" smtClean="0"/>
              <a:t>It is common for math majors in other countries to have had four years of schooling where all they took was mathematics. In essence the degree is more like a master’s degree.</a:t>
            </a:r>
          </a:p>
          <a:p>
            <a:r>
              <a:rPr lang="en-US" dirty="0" smtClean="0"/>
              <a:t>Compare this to our liberal arts degree where not more than a third of the courses can be mathematics.</a:t>
            </a:r>
          </a:p>
          <a:p>
            <a:r>
              <a:rPr lang="en-US" dirty="0" smtClean="0"/>
              <a:t>We created a system of education for our students and then ridicule them for having participated in it.</a:t>
            </a:r>
          </a:p>
          <a:p>
            <a:r>
              <a:rPr lang="en-US" dirty="0" smtClean="0"/>
              <a:t>Course work does not give a measure of the potential for creativity.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3548</Words>
  <Application>Microsoft Office PowerPoint</Application>
  <PresentationFormat>On-screen Show (4:3)</PresentationFormat>
  <Paragraphs>212</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mathematical enterprise: A minority perspective</vt:lpstr>
      <vt:lpstr>Slide 2</vt:lpstr>
      <vt:lpstr>Slide 3</vt:lpstr>
      <vt:lpstr>Diversity, what does it mean?</vt:lpstr>
      <vt:lpstr>Diversity</vt:lpstr>
      <vt:lpstr>Numbers of URM faculty at MIT from 2000-2009 using different definitions </vt:lpstr>
      <vt:lpstr>How does academia handle minority issues?</vt:lpstr>
      <vt:lpstr>Attracting minority students to universities</vt:lpstr>
      <vt:lpstr>Best students?</vt:lpstr>
      <vt:lpstr>Research and international graduate students</vt:lpstr>
      <vt:lpstr>The distribution of the total number of papers per author* </vt:lpstr>
      <vt:lpstr>Are there barriers for minority students?</vt:lpstr>
      <vt:lpstr>Best students?</vt:lpstr>
      <vt:lpstr>Best students?</vt:lpstr>
      <vt:lpstr>NSF strategic plan, 2006-2011</vt:lpstr>
      <vt:lpstr>Percentage of domestic PhDs</vt:lpstr>
      <vt:lpstr>The impact on the research I universities of the job market</vt:lpstr>
      <vt:lpstr>The Impact </vt:lpstr>
      <vt:lpstr>What has caused this increase in the number of international graduate students? </vt:lpstr>
      <vt:lpstr>Slide 20</vt:lpstr>
      <vt:lpstr>Slide 21</vt:lpstr>
      <vt:lpstr>Slide 22</vt:lpstr>
      <vt:lpstr>Slide 23</vt:lpstr>
      <vt:lpstr>What has caused this decrease in the number of mathematics majors?</vt:lpstr>
      <vt:lpstr>Public statements</vt:lpstr>
      <vt:lpstr>Slide 26</vt:lpstr>
      <vt:lpstr>The pipeline</vt:lpstr>
      <vt:lpstr>The impact on the minority community</vt:lpstr>
      <vt:lpstr>Conversations with dept. heads</vt:lpstr>
      <vt:lpstr>Conversation with university president</vt:lpstr>
      <vt:lpstr>The hiring of minority mathematicians</vt:lpstr>
      <vt:lpstr>Chicano research mathematicians at Ph.D. granting institutions in the Southwest in 1978 </vt:lpstr>
      <vt:lpstr>Chicano research mathematicians at Ph.D. granting institutions in the Southwest in the 2004* </vt:lpstr>
      <vt:lpstr>How do we educate our citizenry?</vt:lpstr>
      <vt:lpstr>Some Examples</vt:lpstr>
      <vt:lpstr>The Iowa Alliance</vt:lpstr>
      <vt:lpstr>People</vt:lpstr>
      <vt:lpstr>My own efforts at the University of Arizona</vt:lpstr>
      <vt:lpstr>In closing:  How do we increase diversity?</vt:lpstr>
    </vt:vector>
  </TitlesOfParts>
  <Company>University of Arizona Math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Y velez</dc:creator>
  <cp:lastModifiedBy>lika</cp:lastModifiedBy>
  <cp:revision>286</cp:revision>
  <dcterms:created xsi:type="dcterms:W3CDTF">2010-02-08T17:33:58Z</dcterms:created>
  <dcterms:modified xsi:type="dcterms:W3CDTF">2010-04-06T16:17:12Z</dcterms:modified>
</cp:coreProperties>
</file>