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2" r:id="rId1"/>
  </p:sldMasterIdLst>
  <p:sldIdLst>
    <p:sldId id="303" r:id="rId2"/>
    <p:sldId id="366" r:id="rId3"/>
    <p:sldId id="304" r:id="rId4"/>
    <p:sldId id="305" r:id="rId5"/>
    <p:sldId id="362" r:id="rId6"/>
    <p:sldId id="415" r:id="rId7"/>
    <p:sldId id="413" r:id="rId8"/>
    <p:sldId id="414" r:id="rId9"/>
    <p:sldId id="429" r:id="rId10"/>
    <p:sldId id="416" r:id="rId11"/>
    <p:sldId id="367" r:id="rId12"/>
    <p:sldId id="368" r:id="rId13"/>
    <p:sldId id="436" r:id="rId14"/>
    <p:sldId id="375" r:id="rId15"/>
    <p:sldId id="311" r:id="rId16"/>
    <p:sldId id="312" r:id="rId17"/>
    <p:sldId id="370" r:id="rId18"/>
    <p:sldId id="372" r:id="rId19"/>
    <p:sldId id="374" r:id="rId20"/>
    <p:sldId id="437" r:id="rId21"/>
    <p:sldId id="373" r:id="rId22"/>
    <p:sldId id="376" r:id="rId23"/>
    <p:sldId id="377" r:id="rId24"/>
    <p:sldId id="378" r:id="rId25"/>
    <p:sldId id="306" r:id="rId26"/>
    <p:sldId id="430" r:id="rId27"/>
    <p:sldId id="388" r:id="rId28"/>
    <p:sldId id="357" r:id="rId29"/>
    <p:sldId id="434" r:id="rId30"/>
    <p:sldId id="257" r:id="rId31"/>
    <p:sldId id="433" r:id="rId32"/>
    <p:sldId id="435" r:id="rId33"/>
    <p:sldId id="358" r:id="rId34"/>
    <p:sldId id="359" r:id="rId35"/>
    <p:sldId id="360" r:id="rId36"/>
    <p:sldId id="300" r:id="rId37"/>
    <p:sldId id="431" r:id="rId38"/>
    <p:sldId id="432" r:id="rId39"/>
    <p:sldId id="402" r:id="rId40"/>
    <p:sldId id="314" r:id="rId41"/>
    <p:sldId id="308" r:id="rId42"/>
    <p:sldId id="298"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opher Rackauckas" initials="CR" lastIdx="1" clrIdx="0">
    <p:extLst>
      <p:ext uri="{19B8F6BF-5375-455C-9EA6-DF929625EA0E}">
        <p15:presenceInfo xmlns:p15="http://schemas.microsoft.com/office/powerpoint/2012/main" userId="8c490198cdb586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65DDB1-9FE6-44BB-B9FD-F3293D18F919}" v="33" dt="2020-01-10T18:02:16.5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86" autoAdjust="0"/>
    <p:restoredTop sz="94660"/>
  </p:normalViewPr>
  <p:slideViewPr>
    <p:cSldViewPr snapToGrid="0">
      <p:cViewPr varScale="1">
        <p:scale>
          <a:sx n="74" d="100"/>
          <a:sy n="74" d="100"/>
        </p:scale>
        <p:origin x="53" y="1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 name="Group 13"/>
          <p:cNvGrpSpPr/>
          <p:nvPr/>
        </p:nvGrpSpPr>
        <p:grpSpPr>
          <a:xfrm>
            <a:off x="-1588" y="0"/>
            <a:ext cx="12193588" cy="6861555"/>
            <a:chOff x="-1588" y="0"/>
            <a:chExt cx="12193588" cy="6861555"/>
          </a:xfrm>
        </p:grpSpPr>
        <p:sp>
          <p:nvSpPr>
            <p:cNvPr id="9" name="Rectangle 8"/>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a:prstGeom prst="rect">
            <a:avLst/>
          </a:prstGeo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158984" y="1792224"/>
            <a:ext cx="990599" cy="304799"/>
          </a:xfrm>
        </p:spPr>
        <p:txBody>
          <a:bodyPr/>
          <a:lstStyle>
            <a:lvl1pPr algn="l">
              <a:defRPr b="0">
                <a:solidFill>
                  <a:schemeClr val="bg1"/>
                </a:solidFill>
              </a:defRPr>
            </a:lvl1pPr>
          </a:lstStyle>
          <a:p>
            <a:fld id="{5923F103-BC34-4FE4-A40E-EDDEECFDA5D0}" type="datetimeFigureOut">
              <a:rPr lang="en-US" smtClean="0"/>
              <a:pPr/>
              <a:t>1/14/2020</a:t>
            </a:fld>
            <a:endParaRPr lang="en-US" dirty="0"/>
          </a:p>
        </p:txBody>
      </p:sp>
      <p:sp>
        <p:nvSpPr>
          <p:cNvPr id="5" name="Footer Placeholder 4"/>
          <p:cNvSpPr>
            <a:spLocks noGrp="1"/>
          </p:cNvSpPr>
          <p:nvPr>
            <p:ph type="ftr" sz="quarter" idx="11"/>
          </p:nvPr>
        </p:nvSpPr>
        <p:spPr>
          <a:xfrm rot="5400000">
            <a:off x="8951976" y="3227832"/>
            <a:ext cx="3867912" cy="310896"/>
          </a:xfrm>
        </p:spPr>
        <p:txBody>
          <a:bodyPr/>
          <a:lstStyle>
            <a:lvl1pPr>
              <a:defRPr sz="1000" b="0">
                <a:solidFill>
                  <a:schemeClr val="bg1"/>
                </a:solidFill>
              </a:defRPr>
            </a:lvl1pPr>
          </a:lstStyle>
          <a:p>
            <a:r>
              <a:rPr lang="en-US"/>
              <a:t>
              </a:t>
            </a:r>
            <a:endParaRPr lang="en-US" dirty="0"/>
          </a:p>
        </p:txBody>
      </p:sp>
      <p:sp>
        <p:nvSpPr>
          <p:cNvPr id="8" name="Rectangle 7"/>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476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7" y="4969927"/>
            <a:ext cx="8825657" cy="566738"/>
          </a:xfrm>
          <a:prstGeom prst="rect">
            <a:avLst/>
          </a:prstGeo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7" y="5536665"/>
            <a:ext cx="8825656" cy="493712"/>
          </a:xfrm>
        </p:spPr>
        <p:txBody>
          <a:bodyPr>
            <a:normAutofit/>
          </a:bodyPr>
          <a:lstStyle>
            <a:lvl1pPr marL="0" indent="0">
              <a:buNone/>
              <a:defRPr sz="12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23A1CC3-2375-41D4-9E03-427CAF2A4C1A}" type="datetimeFigureOut">
              <a:rPr lang="en-US" smtClean="0"/>
              <a:t>1/14/2020</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75860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0" name="Rectangle 9"/>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0704"/>
            <a:ext cx="8833104" cy="1371600"/>
          </a:xfrm>
          <a:prstGeom prst="rect">
            <a:avLst/>
          </a:prstGeom>
        </p:spPr>
        <p:txBody>
          <a:bodyPr anchor="ctr" anchorCtr="0"/>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2144" y="3547872"/>
            <a:ext cx="8825659" cy="2478024"/>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FF16868-8199-4C2C-A5B1-63AEE139F88E}" type="datetimeFigureOut">
              <a:rPr lang="en-US" smtClean="0"/>
              <a:t>1/14/2020</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31207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1588" y="0"/>
            <a:ext cx="12193588" cy="6861555"/>
            <a:chOff x="-1588" y="0"/>
            <a:chExt cx="12193588" cy="6861555"/>
          </a:xfrm>
        </p:grpSpPr>
        <p:sp>
          <p:nvSpPr>
            <p:cNvPr id="16" name="Rectangle 15"/>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Oval 17"/>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TextBox 11"/>
          <p:cNvSpPr txBox="1"/>
          <p:nvPr/>
        </p:nvSpPr>
        <p:spPr bwMode="gray">
          <a:xfrm>
            <a:off x="898295" y="596767"/>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15" name="TextBox 14"/>
          <p:cNvSpPr txBox="1"/>
          <p:nvPr/>
        </p:nvSpPr>
        <p:spPr bwMode="gray">
          <a:xfrm>
            <a:off x="9715063" y="2629300"/>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2" name="Title 1"/>
          <p:cNvSpPr>
            <a:spLocks noGrp="1"/>
          </p:cNvSpPr>
          <p:nvPr>
            <p:ph type="title"/>
          </p:nvPr>
        </p:nvSpPr>
        <p:spPr>
          <a:xfrm>
            <a:off x="1574801" y="980517"/>
            <a:ext cx="8460983" cy="2698249"/>
          </a:xfrm>
          <a:prstGeom prst="rect">
            <a:avLst/>
          </a:prstGeom>
        </p:spPr>
        <p:txBody>
          <a:bodyPr anchor="ctr" anchorCtr="0"/>
          <a:lstStyle>
            <a:lvl1pPr>
              <a:defRPr sz="4000"/>
            </a:lvl1pPr>
          </a:lstStyle>
          <a:p>
            <a:r>
              <a:rPr lang="en-US"/>
              <a:t>Click to edit Master title style</a:t>
            </a:r>
            <a:endParaRPr lang="en-US" dirty="0"/>
          </a:p>
        </p:txBody>
      </p:sp>
      <p:sp>
        <p:nvSpPr>
          <p:cNvPr id="11" name="Text Placeholder 3"/>
          <p:cNvSpPr>
            <a:spLocks noGrp="1"/>
          </p:cNvSpPr>
          <p:nvPr>
            <p:ph type="body" sz="half" idx="14"/>
          </p:nvPr>
        </p:nvSpPr>
        <p:spPr bwMode="gray">
          <a:xfrm>
            <a:off x="1945945" y="3679987"/>
            <a:ext cx="7725772" cy="342174"/>
          </a:xfrm>
        </p:spPr>
        <p:txBody>
          <a:bodyPr vert="horz" lIns="91440" tIns="45720" rIns="91440" bIns="45720" rtlCol="0" anchor="t">
            <a:normAutofit/>
          </a:bodyPr>
          <a:lstStyle>
            <a:lvl1pPr>
              <a:buNone/>
              <a:defRPr lang="en-US" sz="1400" cap="small" dirty="0">
                <a:solidFill>
                  <a:schemeClr val="tx2">
                    <a:lumMod val="40000"/>
                    <a:lumOff val="60000"/>
                  </a:schemeClr>
                </a:solidFill>
                <a:latin typeface="+mn-lt"/>
              </a:defRPr>
            </a:lvl1pPr>
          </a:lstStyle>
          <a:p>
            <a:pPr marL="0" lvl="0" indent="0">
              <a:buNone/>
            </a:pPr>
            <a:r>
              <a:rPr lang="en-US"/>
              <a:t>Edit Master text styles</a:t>
            </a:r>
          </a:p>
        </p:txBody>
      </p:sp>
      <p:sp>
        <p:nvSpPr>
          <p:cNvPr id="10" name="Text Placeholder 3"/>
          <p:cNvSpPr>
            <a:spLocks noGrp="1"/>
          </p:cNvSpPr>
          <p:nvPr>
            <p:ph type="body" sz="half" idx="2"/>
          </p:nvPr>
        </p:nvSpPr>
        <p:spPr>
          <a:xfrm>
            <a:off x="1154954" y="5029198"/>
            <a:ext cx="8825659" cy="997858"/>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1/14/2020</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23" name="Rectangle 2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4743080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3525"/>
            <a:ext cx="8865623" cy="1819656"/>
          </a:xfrm>
          <a:prstGeom prst="rect">
            <a:avLst/>
          </a:prstGeo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9200"/>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12C299-16B2-4475-990D-751901EACC14}" type="datetimeFigureOut">
              <a:rPr lang="en-US" smtClean="0"/>
              <a:t>1/14/2020</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03492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312916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4" y="3179764"/>
            <a:ext cx="3129168"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5380"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4"/>
            <a:ext cx="3145380"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6700" y="2595032"/>
            <a:ext cx="3161029" cy="58473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6700" y="3179764"/>
            <a:ext cx="3161029"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384991" y="2603500"/>
            <a:ext cx="32564"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5824" y="2603500"/>
            <a:ext cx="0"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t>1/14/2020</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766116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nchor="ctr" anchorCtr="0"/>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5"/>
            <a:ext cx="3050438" cy="57626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1334552" y="2610916"/>
            <a:ext cx="2691242" cy="158409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7"/>
            <a:ext cx="3050438"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474846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09108"/>
            <a:ext cx="3050438" cy="91257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3433"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3" y="5109107"/>
            <a:ext cx="3050438" cy="91794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384245" y="2603500"/>
            <a:ext cx="1"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7352" y="2603500"/>
            <a:ext cx="0"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t>1/14/2020</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784481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595033"/>
            <a:ext cx="8825659" cy="3424768"/>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1/14/2020</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56293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p:cNvGrpSpPr/>
          <p:nvPr/>
        </p:nvGrpSpPr>
        <p:grpSpPr>
          <a:xfrm>
            <a:off x="-1588" y="0"/>
            <a:ext cx="12193588" cy="6861555"/>
            <a:chOff x="-1588" y="0"/>
            <a:chExt cx="12193588" cy="6861555"/>
          </a:xfrm>
        </p:grpSpPr>
        <p:sp>
          <p:nvSpPr>
            <p:cNvPr id="15" name="Rectangle 14"/>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6"/>
            <a:ext cx="1441567" cy="4748591"/>
          </a:xfrm>
          <a:prstGeom prst="rect">
            <a:avLst/>
          </a:prstGeo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5"/>
            <a:ext cx="6256025" cy="474859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1/14/2020</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20" name="Rectangle 1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9330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9"/>
            <a:ext cx="8825659" cy="706964"/>
          </a:xfrm>
          <a:prstGeom prst="rect">
            <a:avLst/>
          </a:prstGeom>
        </p:spPr>
        <p:txBody>
          <a:bodyPr anchor="ct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1/14/2020</a:t>
            </a:fld>
            <a:endParaRPr lang="en-US" dirty="0"/>
          </a:p>
        </p:txBody>
      </p:sp>
      <p:sp>
        <p:nvSpPr>
          <p:cNvPr id="5" name="Footer Placeholder 4"/>
          <p:cNvSpPr>
            <a:spLocks noGrp="1"/>
          </p:cNvSpPr>
          <p:nvPr>
            <p:ph type="ftr" sz="quarter" idx="11"/>
          </p:nvPr>
        </p:nvSpPr>
        <p:spPr/>
        <p:txBody>
          <a:bodyPr/>
          <a:lstStyle>
            <a:lvl1pPr>
              <a:defRPr sz="1000" b="1"/>
            </a:lvl1p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30369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9192"/>
            <a:ext cx="4343400" cy="2286000"/>
          </a:xfrm>
          <a:prstGeom prst="rect">
            <a:avLst/>
          </a:prstGeom>
        </p:spPr>
        <p:txBody>
          <a:bodyPr anchor="ctr" anchorCtr="0"/>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4576" y="2679192"/>
            <a:ext cx="3758184" cy="2286000"/>
          </a:xfrm>
        </p:spPr>
        <p:txBody>
          <a:bodyPr anchor="ctr" anchorCtr="0"/>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1/14/2020</a:t>
            </a:fld>
            <a:endParaRPr lang="en-US" dirty="0"/>
          </a:p>
        </p:txBody>
      </p:sp>
      <p:sp>
        <p:nvSpPr>
          <p:cNvPr id="5" name="Footer Placeholder 4"/>
          <p:cNvSpPr>
            <a:spLocks noGrp="1"/>
          </p:cNvSpPr>
          <p:nvPr>
            <p:ph type="ftr" sz="quarter" idx="11"/>
          </p:nvPr>
        </p:nvSpPr>
        <p:spPr/>
        <p:txBody>
          <a:bodyPr/>
          <a:lstStyle>
            <a:lvl1pPr>
              <a:defRPr sz="1000" b="1"/>
            </a:lvl1pPr>
          </a:lstStyle>
          <a:p>
            <a:r>
              <a:rPr lang="en-US"/>
              <a:t>
              </a:t>
            </a:r>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94580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3" y="969264"/>
            <a:ext cx="8825659" cy="704088"/>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8032"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76" y="2603500"/>
            <a:ext cx="4828032"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1/14/2020</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02186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54954" y="969264"/>
            <a:ext cx="8825659" cy="704088"/>
          </a:xfrm>
          <a:prstGeom prst="rect">
            <a:avLst/>
          </a:prstGeo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98448"/>
            <a:ext cx="4828032" cy="284378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76"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1" y="3187921"/>
            <a:ext cx="4825160" cy="285431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1/14/2020</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83860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52144" y="969264"/>
            <a:ext cx="8825659" cy="704088"/>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1/14/2020</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06374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1/14/2020</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6" name="Rectangle 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14313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3" y="1298448"/>
            <a:ext cx="2793159" cy="1597152"/>
          </a:xfrm>
          <a:prstGeom prst="rect">
            <a:avLst/>
          </a:prstGeo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79008" y="1447800"/>
            <a:ext cx="5195997"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3" y="3129280"/>
            <a:ext cx="2793159" cy="2895599"/>
          </a:xfrm>
        </p:spPr>
        <p:txBody>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1/14/2020</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76611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a:prstGeom prst="rect">
            <a:avLst/>
          </a:prstGeo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1/14/2020</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90060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19">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7"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0"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2760" y="6391656"/>
            <a:ext cx="990599" cy="304799"/>
          </a:xfrm>
          <a:prstGeom prst="rect">
            <a:avLst/>
          </a:prstGeom>
        </p:spPr>
        <p:txBody>
          <a:bodyPr vert="horz" lIns="91440" tIns="45720" rIns="91440" bIns="45720" rtlCol="0" anchor="ctr" anchorCtr="0"/>
          <a:lstStyle>
            <a:lvl1pPr algn="r">
              <a:defRPr sz="1000" b="1" i="0">
                <a:solidFill>
                  <a:schemeClr val="accent1"/>
                </a:solidFill>
              </a:defRPr>
            </a:lvl1pPr>
          </a:lstStyle>
          <a:p>
            <a:fld id="{2BE451C3-0FF4-47C4-B829-773ADF60F88C}" type="datetimeFigureOut">
              <a:rPr lang="en-US" smtClean="0"/>
              <a:t>1/14/2020</a:t>
            </a:fld>
            <a:endParaRPr lang="en-US" dirty="0"/>
          </a:p>
        </p:txBody>
      </p:sp>
      <p:sp>
        <p:nvSpPr>
          <p:cNvPr id="5" name="Footer Placeholder 4"/>
          <p:cNvSpPr>
            <a:spLocks noGrp="1"/>
          </p:cNvSpPr>
          <p:nvPr>
            <p:ph type="ftr" sz="quarter" idx="3"/>
          </p:nvPr>
        </p:nvSpPr>
        <p:spPr>
          <a:xfrm>
            <a:off x="557784" y="6391656"/>
            <a:ext cx="3867912" cy="310896"/>
          </a:xfrm>
          <a:prstGeom prst="rect">
            <a:avLst/>
          </a:prstGeom>
        </p:spPr>
        <p:txBody>
          <a:bodyPr vert="horz" lIns="91440" tIns="45720" rIns="91440" bIns="45720" rtlCol="0" anchor="ctr" anchorCtr="0"/>
          <a:lstStyle>
            <a:lvl1pPr algn="l">
              <a:defRPr sz="1000" b="1" i="0">
                <a:solidFill>
                  <a:schemeClr val="accent1"/>
                </a:solidFill>
              </a:defRPr>
            </a:lvl1pPr>
          </a:lstStyle>
          <a:p>
            <a:r>
              <a:rPr lang="en-US"/>
              <a:t>
              </a:t>
            </a:r>
            <a:endParaRPr lang="en-US" dirty="0"/>
          </a:p>
        </p:txBody>
      </p:sp>
      <p:sp>
        <p:nvSpPr>
          <p:cNvPr id="29" name="Rectangle 2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5196482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hyperlink" Target="https://www.youtube.com/watch?v=FGfx8CQHdQA" TargetMode="External"/><Relationship Id="rId3" Type="http://schemas.openxmlformats.org/officeDocument/2006/relationships/hyperlink" Target="https://www.osti.gov/biblio/1478744-workshop-report-basic-research-needs-scientific-machine-learning-core-technologies-artificial-intelligence" TargetMode="External"/><Relationship Id="rId7" Type="http://schemas.openxmlformats.org/officeDocument/2006/relationships/hyperlink" Target="https://arxiv.org/abs/1907.07587" TargetMode="External"/><Relationship Id="rId2" Type="http://schemas.openxmlformats.org/officeDocument/2006/relationships/hyperlink" Target="https://icerm.brown.edu/events/ht19-1-sml/" TargetMode="External"/><Relationship Id="rId1" Type="http://schemas.openxmlformats.org/officeDocument/2006/relationships/slideLayout" Target="../slideLayouts/slideLayout2.xml"/><Relationship Id="rId6" Type="http://schemas.openxmlformats.org/officeDocument/2006/relationships/hyperlink" Target="https://www.stochasticlifestyle.com/the-essential-tools-of-scientific-machine-learning-scientific-ml/" TargetMode="External"/><Relationship Id="rId5" Type="http://schemas.openxmlformats.org/officeDocument/2006/relationships/hyperlink" Target="http://www.smartchair.org/hp/MSML2020/TOP/" TargetMode="External"/><Relationship Id="rId4" Type="http://schemas.openxmlformats.org/officeDocument/2006/relationships/hyperlink" Target="http://www.cs.colorado.edu/~paco3637/sciml-refs.html"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sciencedirect.com/topics/computer-science/supervised-learning" TargetMode="External"/><Relationship Id="rId2" Type="http://schemas.openxmlformats.org/officeDocument/2006/relationships/hyperlink" Target="https://www.sciencedirect.com/topics/physics-and-astronomy/neural-networks" TargetMode="External"/><Relationship Id="rId1" Type="http://schemas.openxmlformats.org/officeDocument/2006/relationships/slideLayout" Target="../slideLayouts/slideLayout2.xml"/><Relationship Id="rId6" Type="http://schemas.openxmlformats.org/officeDocument/2006/relationships/hyperlink" Target="https://www.sciencedirect.com/topics/physics-and-astronomy/quantum-mechanics" TargetMode="External"/><Relationship Id="rId5" Type="http://schemas.openxmlformats.org/officeDocument/2006/relationships/hyperlink" Target="https://www.sciencedirect.com/topics/computer-science/classical-problem" TargetMode="External"/><Relationship Id="rId4" Type="http://schemas.openxmlformats.org/officeDocument/2006/relationships/hyperlink" Target="https://www.sciencedirect.com/topics/computer-science/partial-differential-equatio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1.PN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nature.com/articles/s41467-018-07210-0#auth-2" TargetMode="External"/><Relationship Id="rId2" Type="http://schemas.openxmlformats.org/officeDocument/2006/relationships/hyperlink" Target="https://www.nature.com/articles/s41467-018-07210-0#auth-1" TargetMode="External"/><Relationship Id="rId1" Type="http://schemas.openxmlformats.org/officeDocument/2006/relationships/slideLayout" Target="../slideLayouts/slideLayout2.xml"/><Relationship Id="rId4" Type="http://schemas.openxmlformats.org/officeDocument/2006/relationships/hyperlink" Target="https://www.nature.com/articles/s41467-018-07210-0#auth-3"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9.emf"/><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0.PN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julialang.org/soc/ideas-page" TargetMode="External"/><Relationship Id="rId2" Type="http://schemas.openxmlformats.org/officeDocument/2006/relationships/hyperlink" Target="https://gitter.im/JuliaDiffEq/Lobby"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03D154-8D83-422E-9191-68CD34C60B88}"/>
              </a:ext>
            </a:extLst>
          </p:cNvPr>
          <p:cNvSpPr>
            <a:spLocks noGrp="1"/>
          </p:cNvSpPr>
          <p:nvPr>
            <p:ph type="ctrTitle"/>
          </p:nvPr>
        </p:nvSpPr>
        <p:spPr>
          <a:xfrm>
            <a:off x="1154955" y="2099733"/>
            <a:ext cx="8825658" cy="2805642"/>
          </a:xfrm>
        </p:spPr>
        <p:txBody>
          <a:bodyPr/>
          <a:lstStyle/>
          <a:p>
            <a:r>
              <a:rPr lang="en-US" dirty="0"/>
              <a:t>What is Scientific Machine Learning?</a:t>
            </a:r>
          </a:p>
        </p:txBody>
      </p:sp>
      <p:sp>
        <p:nvSpPr>
          <p:cNvPr id="6" name="Subtitle 2">
            <a:extLst>
              <a:ext uri="{FF2B5EF4-FFF2-40B4-BE49-F238E27FC236}">
                <a16:creationId xmlns:a16="http://schemas.microsoft.com/office/drawing/2014/main" id="{5DCA92C0-EA6B-4AC1-85C7-73F38EA99032}"/>
              </a:ext>
            </a:extLst>
          </p:cNvPr>
          <p:cNvSpPr txBox="1">
            <a:spLocks/>
          </p:cNvSpPr>
          <p:nvPr/>
        </p:nvSpPr>
        <p:spPr>
          <a:xfrm>
            <a:off x="1154955" y="5114924"/>
            <a:ext cx="10125576" cy="1118821"/>
          </a:xfrm>
          <a:prstGeom prst="rect">
            <a:avLst/>
          </a:prstGeom>
        </p:spPr>
        <p:txBody>
          <a:bodyPr vert="horz" lIns="91440" tIns="45720" rIns="91440" bIns="45720" rtlCol="0" anchor="t">
            <a:normAutofit fontScale="85000" lnSpcReduction="10000"/>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tx2">
                    <a:lumMod val="40000"/>
                    <a:lumOff val="6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r>
              <a:rPr lang="en-US" dirty="0"/>
              <a:t>Chris Rackauckas</a:t>
            </a:r>
          </a:p>
          <a:p>
            <a:r>
              <a:rPr lang="en-US" dirty="0"/>
              <a:t>Massachusetts Institute of Technology, Department of Mathematics</a:t>
            </a:r>
          </a:p>
          <a:p>
            <a:r>
              <a:rPr lang="en-US" dirty="0"/>
              <a:t>University of Maryland, Baltimore, School of Pharmacy, Center for Translational Medicine</a:t>
            </a:r>
          </a:p>
        </p:txBody>
      </p:sp>
    </p:spTree>
    <p:extLst>
      <p:ext uri="{BB962C8B-B14F-4D97-AF65-F5344CB8AC3E}">
        <p14:creationId xmlns:p14="http://schemas.microsoft.com/office/powerpoint/2010/main" val="2622398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62ABCF-19D7-4C86-B185-8831E2E2B5EF}"/>
              </a:ext>
            </a:extLst>
          </p:cNvPr>
          <p:cNvSpPr>
            <a:spLocks noGrp="1"/>
          </p:cNvSpPr>
          <p:nvPr>
            <p:ph type="ctrTitle"/>
          </p:nvPr>
        </p:nvSpPr>
        <p:spPr/>
        <p:txBody>
          <a:bodyPr/>
          <a:lstStyle/>
          <a:p>
            <a:r>
              <a:rPr lang="en-US" dirty="0"/>
              <a:t>Neural Networks are universal approximators which work well in high dimensions</a:t>
            </a:r>
          </a:p>
        </p:txBody>
      </p:sp>
      <p:sp>
        <p:nvSpPr>
          <p:cNvPr id="6" name="Subtitle 5">
            <a:extLst>
              <a:ext uri="{FF2B5EF4-FFF2-40B4-BE49-F238E27FC236}">
                <a16:creationId xmlns:a16="http://schemas.microsoft.com/office/drawing/2014/main" id="{56293B63-7B41-457C-AFA7-EABA45AC1AA3}"/>
              </a:ext>
            </a:extLst>
          </p:cNvPr>
          <p:cNvSpPr>
            <a:spLocks noGrp="1"/>
          </p:cNvSpPr>
          <p:nvPr>
            <p:ph type="subTitle" idx="1"/>
          </p:nvPr>
        </p:nvSpPr>
        <p:spPr/>
        <p:txBody>
          <a:bodyPr/>
          <a:lstStyle/>
          <a:p>
            <a:r>
              <a:rPr lang="en-US" b="1" dirty="0"/>
              <a:t>Neural Networks Overcome “the curse of dimensionality”</a:t>
            </a:r>
          </a:p>
        </p:txBody>
      </p:sp>
      <p:sp>
        <p:nvSpPr>
          <p:cNvPr id="4" name="Slide Number Placeholder 3">
            <a:extLst>
              <a:ext uri="{FF2B5EF4-FFF2-40B4-BE49-F238E27FC236}">
                <a16:creationId xmlns:a16="http://schemas.microsoft.com/office/drawing/2014/main" id="{9144A0B1-F6C2-4C49-BE1F-F2266A20F986}"/>
              </a:ext>
            </a:extLst>
          </p:cNvPr>
          <p:cNvSpPr>
            <a:spLocks noGrp="1"/>
          </p:cNvSpPr>
          <p:nvPr>
            <p:ph type="sldNum" sz="quarter" idx="12"/>
          </p:nvPr>
        </p:nvSpPr>
        <p:spPr/>
        <p:txBody>
          <a:bodyPr/>
          <a:lstStyle/>
          <a:p>
            <a:fld id="{D57F1E4F-1CFF-5643-939E-217C01CDF565}" type="slidenum">
              <a:rPr lang="en-US" smtClean="0"/>
              <a:pPr/>
              <a:t>10</a:t>
            </a:fld>
            <a:endParaRPr lang="en-US" dirty="0"/>
          </a:p>
        </p:txBody>
      </p:sp>
    </p:spTree>
    <p:extLst>
      <p:ext uri="{BB962C8B-B14F-4D97-AF65-F5344CB8AC3E}">
        <p14:creationId xmlns:p14="http://schemas.microsoft.com/office/powerpoint/2010/main" val="1172519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5804D0-8DE0-4E59-8DA5-BC32DAFC4339}"/>
              </a:ext>
            </a:extLst>
          </p:cNvPr>
          <p:cNvSpPr>
            <a:spLocks noGrp="1"/>
          </p:cNvSpPr>
          <p:nvPr>
            <p:ph type="title"/>
          </p:nvPr>
        </p:nvSpPr>
        <p:spPr/>
        <p:txBody>
          <a:bodyPr/>
          <a:lstStyle/>
          <a:p>
            <a:r>
              <a:rPr lang="en-US" dirty="0"/>
              <a:t>What’s out there on </a:t>
            </a:r>
            <a:r>
              <a:rPr lang="en-US" dirty="0" err="1"/>
              <a:t>SciML</a:t>
            </a:r>
            <a:r>
              <a:rPr lang="en-US" dirty="0"/>
              <a:t>?</a:t>
            </a:r>
          </a:p>
        </p:txBody>
      </p:sp>
      <p:sp>
        <p:nvSpPr>
          <p:cNvPr id="6" name="Content Placeholder 5">
            <a:extLst>
              <a:ext uri="{FF2B5EF4-FFF2-40B4-BE49-F238E27FC236}">
                <a16:creationId xmlns:a16="http://schemas.microsoft.com/office/drawing/2014/main" id="{E434A8AD-2D58-4CE9-B85B-873FCDC8B8FF}"/>
              </a:ext>
            </a:extLst>
          </p:cNvPr>
          <p:cNvSpPr>
            <a:spLocks noGrp="1"/>
          </p:cNvSpPr>
          <p:nvPr>
            <p:ph idx="1"/>
          </p:nvPr>
        </p:nvSpPr>
        <p:spPr/>
        <p:txBody>
          <a:bodyPr/>
          <a:lstStyle/>
          <a:p>
            <a:r>
              <a:rPr lang="en-US" dirty="0">
                <a:hlinkClick r:id="rId2"/>
              </a:rPr>
              <a:t>https://icerm.brown.edu/events/ht19-1-sml/</a:t>
            </a:r>
            <a:endParaRPr lang="en-US" dirty="0"/>
          </a:p>
          <a:p>
            <a:r>
              <a:rPr lang="en-US" dirty="0">
                <a:hlinkClick r:id="rId3"/>
              </a:rPr>
              <a:t>https://www.osti.gov/biblio/1478744-workshop-report-basic-research-needs-scientific-machine-learning-core-technologies-artificial-intelligence</a:t>
            </a:r>
            <a:endParaRPr lang="en-US" dirty="0"/>
          </a:p>
          <a:p>
            <a:r>
              <a:rPr lang="en-US" dirty="0">
                <a:hlinkClick r:id="rId4"/>
              </a:rPr>
              <a:t>http://www.cs.colorado.edu/~paco3637/sciml-refs.html</a:t>
            </a:r>
            <a:endParaRPr lang="en-US" dirty="0"/>
          </a:p>
          <a:p>
            <a:r>
              <a:rPr lang="en-US" dirty="0">
                <a:hlinkClick r:id="rId5"/>
              </a:rPr>
              <a:t>http://www.smartchair.org/hp/MSML2020/TOP/</a:t>
            </a:r>
            <a:endParaRPr lang="en-US" dirty="0"/>
          </a:p>
          <a:p>
            <a:r>
              <a:rPr lang="en-US" dirty="0">
                <a:hlinkClick r:id="rId6"/>
              </a:rPr>
              <a:t>https://www.stochasticlifestyle.com/the-essential-tools-of-scientific-machine-learning-scientific-ml/</a:t>
            </a:r>
            <a:endParaRPr lang="en-US" dirty="0"/>
          </a:p>
          <a:p>
            <a:r>
              <a:rPr lang="en-US" dirty="0">
                <a:hlinkClick r:id="rId7"/>
              </a:rPr>
              <a:t>https://arxiv.org/abs/1907.07587</a:t>
            </a:r>
            <a:endParaRPr lang="en-US" dirty="0"/>
          </a:p>
          <a:p>
            <a:r>
              <a:rPr lang="en-US" dirty="0">
                <a:hlinkClick r:id="rId8"/>
              </a:rPr>
              <a:t>https://www.youtube.com/watch?v=FGfx8CQHdQA</a:t>
            </a:r>
            <a:endParaRPr lang="en-US" dirty="0"/>
          </a:p>
        </p:txBody>
      </p:sp>
    </p:spTree>
    <p:extLst>
      <p:ext uri="{BB962C8B-B14F-4D97-AF65-F5344CB8AC3E}">
        <p14:creationId xmlns:p14="http://schemas.microsoft.com/office/powerpoint/2010/main" val="1556617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307030-6255-4741-A330-2D80357EEAF6}"/>
              </a:ext>
            </a:extLst>
          </p:cNvPr>
          <p:cNvSpPr>
            <a:spLocks noGrp="1"/>
          </p:cNvSpPr>
          <p:nvPr>
            <p:ph type="ctrTitle"/>
          </p:nvPr>
        </p:nvSpPr>
        <p:spPr/>
        <p:txBody>
          <a:bodyPr/>
          <a:lstStyle/>
          <a:p>
            <a:r>
              <a:rPr lang="en-US" dirty="0"/>
              <a:t>A few results in the field</a:t>
            </a:r>
          </a:p>
        </p:txBody>
      </p:sp>
      <p:sp>
        <p:nvSpPr>
          <p:cNvPr id="7" name="Subtitle 6">
            <a:extLst>
              <a:ext uri="{FF2B5EF4-FFF2-40B4-BE49-F238E27FC236}">
                <a16:creationId xmlns:a16="http://schemas.microsoft.com/office/drawing/2014/main" id="{0B862A6B-041B-472A-8512-C4AFE452F5F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01773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6AC64B6-5299-4EDC-A5BA-C486DE6052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9" name="Rectangle 8">
              <a:extLst>
                <a:ext uri="{FF2B5EF4-FFF2-40B4-BE49-F238E27FC236}">
                  <a16:creationId xmlns:a16="http://schemas.microsoft.com/office/drawing/2014/main" id="{BA11BA08-D406-4EBC-80F9-8C9B13860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a:extLst>
                <a:ext uri="{FF2B5EF4-FFF2-40B4-BE49-F238E27FC236}">
                  <a16:creationId xmlns:a16="http://schemas.microsoft.com/office/drawing/2014/main" id="{1CD848F9-F2DE-446B-8417-F43DDB436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2950ADE9-C1AB-43FC-837A-4805DF5D7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B4A32DB1-B927-4CC4-86F7-62404124F1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a:extLst>
                <a:ext uri="{FF2B5EF4-FFF2-40B4-BE49-F238E27FC236}">
                  <a16:creationId xmlns:a16="http://schemas.microsoft.com/office/drawing/2014/main" id="{D096476B-32CF-4EEC-A4D2-18B931E582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5" name="Rectangle 14">
            <a:extLst>
              <a:ext uri="{FF2B5EF4-FFF2-40B4-BE49-F238E27FC236}">
                <a16:creationId xmlns:a16="http://schemas.microsoft.com/office/drawing/2014/main" id="{CB300B9C-C1F6-47BC-A43F-3B172CD7FF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17" name="Group 16">
            <a:extLst>
              <a:ext uri="{FF2B5EF4-FFF2-40B4-BE49-F238E27FC236}">
                <a16:creationId xmlns:a16="http://schemas.microsoft.com/office/drawing/2014/main" id="{F1ECA4FE-7D2F-4576-B767-3A5F5ABFE9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8" name="Rectangle 17">
              <a:extLst>
                <a:ext uri="{FF2B5EF4-FFF2-40B4-BE49-F238E27FC236}">
                  <a16:creationId xmlns:a16="http://schemas.microsoft.com/office/drawing/2014/main" id="{5969441E-5462-4859-86CD-1737FDE360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9" name="Freeform 5">
              <a:extLst>
                <a:ext uri="{FF2B5EF4-FFF2-40B4-BE49-F238E27FC236}">
                  <a16:creationId xmlns:a16="http://schemas.microsoft.com/office/drawing/2014/main" id="{596BD4B5-6833-40CC-96FE-EDC67563426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F1320E38-9058-4EE6-99C9-64B145015F9D}"/>
              </a:ext>
            </a:extLst>
          </p:cNvPr>
          <p:cNvSpPr>
            <a:spLocks noGrp="1"/>
          </p:cNvSpPr>
          <p:nvPr>
            <p:ph type="title"/>
          </p:nvPr>
        </p:nvSpPr>
        <p:spPr>
          <a:xfrm>
            <a:off x="1683171" y="1169773"/>
            <a:ext cx="8825658" cy="2870161"/>
          </a:xfrm>
        </p:spPr>
        <p:txBody>
          <a:bodyPr vert="horz" lIns="91440" tIns="45720" rIns="91440" bIns="45720" rtlCol="0" anchor="b">
            <a:normAutofit/>
          </a:bodyPr>
          <a:lstStyle/>
          <a:p>
            <a:pPr algn="ctr"/>
            <a:r>
              <a:rPr lang="en-US" sz="5400">
                <a:solidFill>
                  <a:schemeClr val="tx1"/>
                </a:solidFill>
              </a:rPr>
              <a:t>Let’s solve ODEs and PDEs with Neural Networks (Blackboard time!)</a:t>
            </a:r>
          </a:p>
        </p:txBody>
      </p:sp>
      <p:cxnSp>
        <p:nvCxnSpPr>
          <p:cNvPr id="21" name="Straight Connector 20">
            <a:extLst>
              <a:ext uri="{FF2B5EF4-FFF2-40B4-BE49-F238E27FC236}">
                <a16:creationId xmlns:a16="http://schemas.microsoft.com/office/drawing/2014/main" id="{E81F53E2-F556-42FA-8D24-113839EE19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58249" y="4166888"/>
            <a:ext cx="675502"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79432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4518C-DC5B-49FD-AEFB-2F0CC479225A}"/>
              </a:ext>
            </a:extLst>
          </p:cNvPr>
          <p:cNvSpPr>
            <a:spLocks noGrp="1"/>
          </p:cNvSpPr>
          <p:nvPr>
            <p:ph type="title"/>
          </p:nvPr>
        </p:nvSpPr>
        <p:spPr>
          <a:xfrm>
            <a:off x="1272042" y="1107484"/>
            <a:ext cx="8825659" cy="706964"/>
          </a:xfrm>
        </p:spPr>
        <p:txBody>
          <a:bodyPr/>
          <a:lstStyle/>
          <a:p>
            <a:r>
              <a:rPr lang="en-US" sz="2400" dirty="0"/>
              <a:t>Physics-informed neural networks: A deep learning framework for solving forward and inverse problems involving nonlinear partial differential equations</a:t>
            </a:r>
            <a:br>
              <a:rPr lang="en-US" dirty="0"/>
            </a:br>
            <a:endParaRPr lang="en-US" dirty="0"/>
          </a:p>
        </p:txBody>
      </p:sp>
      <p:sp>
        <p:nvSpPr>
          <p:cNvPr id="3" name="Content Placeholder 2">
            <a:extLst>
              <a:ext uri="{FF2B5EF4-FFF2-40B4-BE49-F238E27FC236}">
                <a16:creationId xmlns:a16="http://schemas.microsoft.com/office/drawing/2014/main" id="{3F50C5CF-00D0-4786-AD77-78800158964A}"/>
              </a:ext>
            </a:extLst>
          </p:cNvPr>
          <p:cNvSpPr>
            <a:spLocks noGrp="1"/>
          </p:cNvSpPr>
          <p:nvPr>
            <p:ph idx="1"/>
          </p:nvPr>
        </p:nvSpPr>
        <p:spPr/>
        <p:txBody>
          <a:bodyPr>
            <a:normAutofit fontScale="85000" lnSpcReduction="10000"/>
          </a:bodyPr>
          <a:lstStyle/>
          <a:p>
            <a:r>
              <a:rPr lang="en-US" dirty="0" err="1"/>
              <a:t>M.Raissi</a:t>
            </a:r>
            <a:r>
              <a:rPr lang="en-US" dirty="0"/>
              <a:t>, </a:t>
            </a:r>
            <a:r>
              <a:rPr lang="en-US" dirty="0" err="1"/>
              <a:t>P.Perdikaris</a:t>
            </a:r>
            <a:r>
              <a:rPr lang="en-US" dirty="0"/>
              <a:t>, &amp; </a:t>
            </a:r>
            <a:r>
              <a:rPr lang="en-US" dirty="0" err="1"/>
              <a:t>G.E.Karniadakis</a:t>
            </a:r>
            <a:endParaRPr lang="en-US" dirty="0"/>
          </a:p>
          <a:p>
            <a:endParaRPr lang="en-US" dirty="0"/>
          </a:p>
          <a:p>
            <a:r>
              <a:rPr lang="en-US" dirty="0"/>
              <a:t>We introduce physics-informed </a:t>
            </a:r>
            <a:r>
              <a:rPr lang="en-US" i="1" dirty="0">
                <a:hlinkClick r:id="rId2" tooltip="Learn more about Neural Networks from ScienceDirect's AI-generated Topic Pages"/>
              </a:rPr>
              <a:t>neural networks</a:t>
            </a:r>
            <a:r>
              <a:rPr lang="en-US" dirty="0"/>
              <a:t> – neural networks that are trained to solve </a:t>
            </a:r>
            <a:r>
              <a:rPr lang="en-US" dirty="0">
                <a:hlinkClick r:id="rId3" tooltip="Learn more about Supervised Learning from ScienceDirect's AI-generated Topic Pages"/>
              </a:rPr>
              <a:t>supervised learning</a:t>
            </a:r>
            <a:r>
              <a:rPr lang="en-US" dirty="0"/>
              <a:t> tasks while respecting any given laws of physics described by general nonlinear </a:t>
            </a:r>
            <a:r>
              <a:rPr lang="en-US" dirty="0">
                <a:hlinkClick r:id="rId4" tooltip="Learn more about partial differential equation from ScienceDirect's AI-generated Topic Pages"/>
              </a:rPr>
              <a:t>partial differential equations</a:t>
            </a:r>
            <a:r>
              <a:rPr lang="en-US" dirty="0"/>
              <a:t>. In this work, we present our developments in the context of solving two main classes of problems: data-driven solution and data-driven discovery of partial differential equations. Depending on the nature and arrangement of the available data, we devise two distinct types of algorithms, namely continuous time and discrete time models. The first type of models forms a new family of </a:t>
            </a:r>
            <a:r>
              <a:rPr lang="en-US" i="1" dirty="0"/>
              <a:t>data-efficient</a:t>
            </a:r>
            <a:r>
              <a:rPr lang="en-US" dirty="0"/>
              <a:t> </a:t>
            </a:r>
            <a:r>
              <a:rPr lang="en-US" dirty="0" err="1"/>
              <a:t>spatio</a:t>
            </a:r>
            <a:r>
              <a:rPr lang="en-US" dirty="0"/>
              <a:t>-temporal function approximators, while the latter type allows the use of arbitrarily accurate implicit Runge–</a:t>
            </a:r>
            <a:r>
              <a:rPr lang="en-US" dirty="0" err="1"/>
              <a:t>Kutta</a:t>
            </a:r>
            <a:r>
              <a:rPr lang="en-US" dirty="0"/>
              <a:t> time stepping schemes with unlimited number of stages. The effectiveness of the proposed framework is demonstrated through a collection of </a:t>
            </a:r>
            <a:r>
              <a:rPr lang="en-US" dirty="0">
                <a:hlinkClick r:id="rId5" tooltip="Learn more about Classical Problem from ScienceDirect's AI-generated Topic Pages"/>
              </a:rPr>
              <a:t>classical problems</a:t>
            </a:r>
            <a:r>
              <a:rPr lang="en-US" dirty="0"/>
              <a:t> in fluids, </a:t>
            </a:r>
            <a:r>
              <a:rPr lang="en-US" dirty="0">
                <a:hlinkClick r:id="rId6" tooltip="Learn more about Quantum Mechanics from ScienceDirect's AI-generated Topic Pages"/>
              </a:rPr>
              <a:t>quantum mechanics</a:t>
            </a:r>
            <a:r>
              <a:rPr lang="en-US" dirty="0"/>
              <a:t>, reaction–diffusion systems, and the propagation of nonlinear shallow-water waves.</a:t>
            </a:r>
          </a:p>
        </p:txBody>
      </p:sp>
    </p:spTree>
    <p:extLst>
      <p:ext uri="{BB962C8B-B14F-4D97-AF65-F5344CB8AC3E}">
        <p14:creationId xmlns:p14="http://schemas.microsoft.com/office/powerpoint/2010/main" val="3794622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0E750-DB53-4D8D-8FAD-7E449AC2ABBD}"/>
              </a:ext>
            </a:extLst>
          </p:cNvPr>
          <p:cNvSpPr>
            <a:spLocks noGrp="1"/>
          </p:cNvSpPr>
          <p:nvPr>
            <p:ph type="title"/>
          </p:nvPr>
        </p:nvSpPr>
        <p:spPr>
          <a:xfrm>
            <a:off x="1191802" y="969264"/>
            <a:ext cx="9128590" cy="704088"/>
          </a:xfrm>
        </p:spPr>
        <p:txBody>
          <a:bodyPr/>
          <a:lstStyle/>
          <a:p>
            <a:pPr algn="ctr"/>
            <a:r>
              <a:rPr lang="en-US" dirty="0"/>
              <a:t>Solving 1000 dimensional PDEs: Hamilton-Jacobi-Bellman, Nonlinear Black-Scholes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D9088DC-A2D0-483C-873B-E0F16B10F909}"/>
                  </a:ext>
                </a:extLst>
              </p:cNvPr>
              <p:cNvSpPr>
                <a:spLocks noGrp="1"/>
              </p:cNvSpPr>
              <p:nvPr>
                <p:ph sz="half" idx="1"/>
              </p:nvPr>
            </p:nvSpPr>
            <p:spPr/>
            <p:txBody>
              <a:bodyPr>
                <a:normAutofit fontScale="85000" lnSpcReduction="20000"/>
              </a:bodyPr>
              <a:lstStyle/>
              <a:p>
                <a:r>
                  <a:rPr lang="en-US" dirty="0"/>
                  <a:t>Semilinear Parabolic Form</a:t>
                </a:r>
              </a:p>
              <a:p>
                <a:endParaRPr lang="en-US" dirty="0"/>
              </a:p>
              <a:p>
                <a:endParaRPr lang="en-US" dirty="0"/>
              </a:p>
              <a:p>
                <a:endParaRPr lang="en-US" dirty="0"/>
              </a:p>
              <a:p>
                <a:endParaRPr lang="en-US" dirty="0"/>
              </a:p>
              <a:p>
                <a:endParaRPr lang="en-US" dirty="0"/>
              </a:p>
              <a:p>
                <a:endParaRPr lang="en-US" dirty="0"/>
              </a:p>
              <a:p>
                <a:endParaRPr lang="en-US" dirty="0"/>
              </a:p>
              <a:p>
                <a:r>
                  <a:rPr lang="en-US" dirty="0"/>
                  <a:t>Make </a:t>
                </a:r>
                <a14:m>
                  <m:oMath xmlns:m="http://schemas.openxmlformats.org/officeDocument/2006/math">
                    <m:r>
                      <a:rPr lang="en-US" b="0" i="0"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𝜎</m:t>
                        </m:r>
                      </m:e>
                      <m:sup>
                        <m:r>
                          <a:rPr lang="en-US" b="0" i="1" smtClean="0">
                            <a:latin typeface="Cambria Math" panose="02040503050406030204" pitchFamily="18" charset="0"/>
                          </a:rPr>
                          <m:t>𝑇</m:t>
                        </m:r>
                      </m:sup>
                    </m:sSup>
                    <m:r>
                      <m:rPr>
                        <m:sty m:val="p"/>
                      </m:rPr>
                      <a:rPr lang="en-US" b="0" i="0" smtClean="0">
                        <a:latin typeface="Cambria Math" panose="02040503050406030204" pitchFamily="18" charset="0"/>
                      </a:rPr>
                      <m:t>∇u</m:t>
                    </m:r>
                    <m:r>
                      <a:rPr lang="en-US" b="0" i="1" smtClean="0">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𝑡</m:t>
                        </m:r>
                        <m:r>
                          <a:rPr lang="en-US" i="1">
                            <a:latin typeface="Cambria Math" panose="02040503050406030204" pitchFamily="18" charset="0"/>
                          </a:rPr>
                          <m:t>,</m:t>
                        </m:r>
                        <m:r>
                          <a:rPr lang="en-US" i="1">
                            <a:latin typeface="Cambria Math" panose="02040503050406030204" pitchFamily="18" charset="0"/>
                          </a:rPr>
                          <m:t>𝑋</m:t>
                        </m:r>
                      </m:e>
                    </m:d>
                  </m:oMath>
                </a14:m>
                <a:r>
                  <a:rPr lang="en-US" dirty="0"/>
                  <a:t> a neural network.</a:t>
                </a:r>
              </a:p>
              <a:p>
                <a:r>
                  <a:rPr lang="en-US" dirty="0"/>
                  <a:t>Solve the resulting SDEs and learn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𝜎</m:t>
                        </m:r>
                      </m:e>
                      <m:sup>
                        <m:r>
                          <a:rPr lang="en-US" i="1">
                            <a:latin typeface="Cambria Math" panose="02040503050406030204" pitchFamily="18" charset="0"/>
                          </a:rPr>
                          <m:t>𝑇</m:t>
                        </m:r>
                      </m:sup>
                    </m:sSup>
                    <m:r>
                      <m:rPr>
                        <m:sty m:val="p"/>
                      </m:rPr>
                      <a:rPr lang="en-US">
                        <a:latin typeface="Cambria Math" panose="02040503050406030204" pitchFamily="18" charset="0"/>
                      </a:rPr>
                      <m:t>∇u</m:t>
                    </m:r>
                  </m:oMath>
                </a14:m>
                <a:r>
                  <a:rPr lang="en-US" dirty="0"/>
                  <a:t> via:</a:t>
                </a:r>
              </a:p>
            </p:txBody>
          </p:sp>
        </mc:Choice>
        <mc:Fallback xmlns="">
          <p:sp>
            <p:nvSpPr>
              <p:cNvPr id="3" name="Content Placeholder 2">
                <a:extLst>
                  <a:ext uri="{FF2B5EF4-FFF2-40B4-BE49-F238E27FC236}">
                    <a16:creationId xmlns:a16="http://schemas.microsoft.com/office/drawing/2014/main" id="{0D9088DC-A2D0-483C-873B-E0F16B10F909}"/>
                  </a:ext>
                </a:extLst>
              </p:cNvPr>
              <p:cNvSpPr>
                <a:spLocks noGrp="1" noRot="1" noChangeAspect="1" noMove="1" noResize="1" noEditPoints="1" noAdjustHandles="1" noChangeArrowheads="1" noChangeShapeType="1" noTextEdit="1"/>
              </p:cNvSpPr>
              <p:nvPr>
                <p:ph sz="half" idx="1"/>
              </p:nvPr>
            </p:nvSpPr>
            <p:spPr>
              <a:blipFill>
                <a:blip r:embed="rId2"/>
                <a:stretch>
                  <a:fillRect t="-1604"/>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BE8703F9-B9AA-4E8A-87A6-EE2C6D38B48C}"/>
              </a:ext>
            </a:extLst>
          </p:cNvPr>
          <p:cNvSpPr>
            <a:spLocks noGrp="1"/>
          </p:cNvSpPr>
          <p:nvPr>
            <p:ph sz="half" idx="2"/>
          </p:nvPr>
        </p:nvSpPr>
        <p:spPr/>
        <p:txBody>
          <a:bodyPr>
            <a:normAutofit fontScale="85000" lnSpcReduction="20000"/>
          </a:bodyPr>
          <a:lstStyle/>
          <a:p>
            <a:r>
              <a:rPr lang="en-US" dirty="0"/>
              <a:t>Diffusion-advection PDEs can be transformed into stochastic differential equations for high dimensional solving (Feynman-</a:t>
            </a:r>
            <a:r>
              <a:rPr lang="en-US" dirty="0" err="1"/>
              <a:t>Kac</a:t>
            </a:r>
            <a:r>
              <a:rPr lang="en-US" dirty="0"/>
              <a:t>, Forward Kolmogorov)</a:t>
            </a:r>
          </a:p>
          <a:p>
            <a:r>
              <a:rPr lang="en-US" dirty="0"/>
              <a:t>What about more general </a:t>
            </a:r>
            <a:r>
              <a:rPr lang="en-US" dirty="0" err="1"/>
              <a:t>semilinear</a:t>
            </a:r>
            <a:r>
              <a:rPr lang="en-US" dirty="0"/>
              <a:t> parabolic PDEs? Hamilton-Jacobi-Bellman, Nonlinear Black-Scholes.</a:t>
            </a:r>
          </a:p>
          <a:p>
            <a:r>
              <a:rPr lang="en-US" dirty="0"/>
              <a:t>Transform it into a Backwards SDE: a stochastic boundary value problem. The unknown is a function!</a:t>
            </a:r>
          </a:p>
          <a:p>
            <a:r>
              <a:rPr lang="en-US" dirty="0"/>
              <a:t>Learn the unknown function via neural network.</a:t>
            </a:r>
          </a:p>
          <a:p>
            <a:r>
              <a:rPr lang="en-US" dirty="0"/>
              <a:t>Solve the forward problem 1,000,000 times to get a probability distribution, this distribution is the PDE’s solution</a:t>
            </a:r>
          </a:p>
        </p:txBody>
      </p:sp>
      <p:pic>
        <p:nvPicPr>
          <p:cNvPr id="8" name="Picture 7" descr="A screenshot of a cell phone&#10;&#10;Description automatically generated">
            <a:extLst>
              <a:ext uri="{FF2B5EF4-FFF2-40B4-BE49-F238E27FC236}">
                <a16:creationId xmlns:a16="http://schemas.microsoft.com/office/drawing/2014/main" id="{F20F9583-F1A0-43A6-97BE-B32277946348}"/>
              </a:ext>
            </a:extLst>
          </p:cNvPr>
          <p:cNvPicPr>
            <a:picLocks noChangeAspect="1"/>
          </p:cNvPicPr>
          <p:nvPr/>
        </p:nvPicPr>
        <p:blipFill>
          <a:blip r:embed="rId3"/>
          <a:stretch>
            <a:fillRect/>
          </a:stretch>
        </p:blipFill>
        <p:spPr>
          <a:xfrm>
            <a:off x="1936936" y="2932011"/>
            <a:ext cx="3264068" cy="673135"/>
          </a:xfrm>
          <a:prstGeom prst="rect">
            <a:avLst/>
          </a:prstGeom>
        </p:spPr>
      </p:pic>
      <p:pic>
        <p:nvPicPr>
          <p:cNvPr id="10" name="Picture 9">
            <a:extLst>
              <a:ext uri="{FF2B5EF4-FFF2-40B4-BE49-F238E27FC236}">
                <a16:creationId xmlns:a16="http://schemas.microsoft.com/office/drawing/2014/main" id="{A50292CB-C02E-4F4E-AF7C-E3FD0C770311}"/>
              </a:ext>
            </a:extLst>
          </p:cNvPr>
          <p:cNvPicPr>
            <a:picLocks noChangeAspect="1"/>
          </p:cNvPicPr>
          <p:nvPr/>
        </p:nvPicPr>
        <p:blipFill>
          <a:blip r:embed="rId4"/>
          <a:stretch>
            <a:fillRect/>
          </a:stretch>
        </p:blipFill>
        <p:spPr>
          <a:xfrm>
            <a:off x="1925456" y="3681029"/>
            <a:ext cx="3225966" cy="1314518"/>
          </a:xfrm>
          <a:prstGeom prst="rect">
            <a:avLst/>
          </a:prstGeom>
        </p:spPr>
      </p:pic>
      <p:pic>
        <p:nvPicPr>
          <p:cNvPr id="12" name="Picture 11">
            <a:extLst>
              <a:ext uri="{FF2B5EF4-FFF2-40B4-BE49-F238E27FC236}">
                <a16:creationId xmlns:a16="http://schemas.microsoft.com/office/drawing/2014/main" id="{39A0645E-CDEB-44BF-89A6-9694AFBC5715}"/>
              </a:ext>
            </a:extLst>
          </p:cNvPr>
          <p:cNvPicPr>
            <a:picLocks noChangeAspect="1"/>
          </p:cNvPicPr>
          <p:nvPr/>
        </p:nvPicPr>
        <p:blipFill>
          <a:blip r:embed="rId5"/>
          <a:stretch>
            <a:fillRect/>
          </a:stretch>
        </p:blipFill>
        <p:spPr>
          <a:xfrm>
            <a:off x="2171898" y="5739503"/>
            <a:ext cx="2794144" cy="298465"/>
          </a:xfrm>
          <a:prstGeom prst="rect">
            <a:avLst/>
          </a:prstGeom>
        </p:spPr>
      </p:pic>
      <p:sp>
        <p:nvSpPr>
          <p:cNvPr id="13" name="TextBox 12">
            <a:extLst>
              <a:ext uri="{FF2B5EF4-FFF2-40B4-BE49-F238E27FC236}">
                <a16:creationId xmlns:a16="http://schemas.microsoft.com/office/drawing/2014/main" id="{75FD03E3-7CF7-4640-8197-45DD64CC0F30}"/>
              </a:ext>
            </a:extLst>
          </p:cNvPr>
          <p:cNvSpPr txBox="1"/>
          <p:nvPr/>
        </p:nvSpPr>
        <p:spPr>
          <a:xfrm>
            <a:off x="5656326" y="6115050"/>
            <a:ext cx="6208751" cy="646331"/>
          </a:xfrm>
          <a:prstGeom prst="rect">
            <a:avLst/>
          </a:prstGeom>
          <a:noFill/>
        </p:spPr>
        <p:txBody>
          <a:bodyPr wrap="none" rtlCol="0">
            <a:spAutoFit/>
          </a:bodyPr>
          <a:lstStyle/>
          <a:p>
            <a:r>
              <a:rPr lang="en-US" i="1" dirty="0"/>
              <a:t>Solving high-dimensional partial differential equations </a:t>
            </a:r>
          </a:p>
          <a:p>
            <a:r>
              <a:rPr lang="en-US" i="1" dirty="0"/>
              <a:t>using deep learning, 2018, PNAS, Han, </a:t>
            </a:r>
            <a:r>
              <a:rPr lang="en-US" i="1" dirty="0" err="1"/>
              <a:t>Jentzen</a:t>
            </a:r>
            <a:r>
              <a:rPr lang="en-US" i="1" dirty="0"/>
              <a:t>, E</a:t>
            </a:r>
          </a:p>
        </p:txBody>
      </p:sp>
    </p:spTree>
    <p:extLst>
      <p:ext uri="{BB962C8B-B14F-4D97-AF65-F5344CB8AC3E}">
        <p14:creationId xmlns:p14="http://schemas.microsoft.com/office/powerpoint/2010/main" val="2028676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16135B-8E79-494D-931B-88FC091AE84E}"/>
              </a:ext>
            </a:extLst>
          </p:cNvPr>
          <p:cNvSpPr>
            <a:spLocks noGrp="1"/>
          </p:cNvSpPr>
          <p:nvPr>
            <p:ph type="title"/>
          </p:nvPr>
        </p:nvSpPr>
        <p:spPr/>
        <p:txBody>
          <a:bodyPr/>
          <a:lstStyle/>
          <a:p>
            <a:r>
              <a:rPr lang="en-US" dirty="0"/>
              <a:t>Stochastic RNN Formulation</a:t>
            </a:r>
          </a:p>
        </p:txBody>
      </p:sp>
      <p:pic>
        <p:nvPicPr>
          <p:cNvPr id="8" name="Content Placeholder 7" descr="A screenshot of a cell phone&#10;&#10;Description automatically generated">
            <a:extLst>
              <a:ext uri="{FF2B5EF4-FFF2-40B4-BE49-F238E27FC236}">
                <a16:creationId xmlns:a16="http://schemas.microsoft.com/office/drawing/2014/main" id="{57B2A9CA-8B51-4A2D-987D-97DFD1D5830C}"/>
              </a:ext>
            </a:extLst>
          </p:cNvPr>
          <p:cNvPicPr>
            <a:picLocks noGrp="1" noChangeAspect="1"/>
          </p:cNvPicPr>
          <p:nvPr>
            <p:ph idx="1"/>
          </p:nvPr>
        </p:nvPicPr>
        <p:blipFill>
          <a:blip r:embed="rId2"/>
          <a:stretch>
            <a:fillRect/>
          </a:stretch>
        </p:blipFill>
        <p:spPr>
          <a:xfrm>
            <a:off x="1154954" y="2454357"/>
            <a:ext cx="9796631" cy="4122906"/>
          </a:xfrm>
        </p:spPr>
      </p:pic>
    </p:spTree>
    <p:extLst>
      <p:ext uri="{BB962C8B-B14F-4D97-AF65-F5344CB8AC3E}">
        <p14:creationId xmlns:p14="http://schemas.microsoft.com/office/powerpoint/2010/main" val="951093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5FBB6-7B18-49A8-8246-4C12982CE6CD}"/>
              </a:ext>
            </a:extLst>
          </p:cNvPr>
          <p:cNvSpPr>
            <a:spLocks noGrp="1"/>
          </p:cNvSpPr>
          <p:nvPr>
            <p:ph type="title"/>
          </p:nvPr>
        </p:nvSpPr>
        <p:spPr>
          <a:xfrm>
            <a:off x="1154954" y="1079606"/>
            <a:ext cx="8825659" cy="706964"/>
          </a:xfrm>
        </p:spPr>
        <p:txBody>
          <a:bodyPr/>
          <a:lstStyle/>
          <a:p>
            <a:r>
              <a:rPr lang="en-US" dirty="0"/>
              <a:t>Deep learning for universal linear embeddings of nonlinear dynamics</a:t>
            </a:r>
            <a:br>
              <a:rPr lang="en-US" dirty="0"/>
            </a:br>
            <a:endParaRPr lang="en-US" dirty="0"/>
          </a:p>
        </p:txBody>
      </p:sp>
      <p:sp>
        <p:nvSpPr>
          <p:cNvPr id="3" name="Content Placeholder 2">
            <a:extLst>
              <a:ext uri="{FF2B5EF4-FFF2-40B4-BE49-F238E27FC236}">
                <a16:creationId xmlns:a16="http://schemas.microsoft.com/office/drawing/2014/main" id="{91EFF44E-7725-435E-A6D0-B4A8D687708A}"/>
              </a:ext>
            </a:extLst>
          </p:cNvPr>
          <p:cNvSpPr>
            <a:spLocks noGrp="1"/>
          </p:cNvSpPr>
          <p:nvPr>
            <p:ph idx="1"/>
          </p:nvPr>
        </p:nvSpPr>
        <p:spPr/>
        <p:txBody>
          <a:bodyPr>
            <a:normAutofit fontScale="85000" lnSpcReduction="20000"/>
          </a:bodyPr>
          <a:lstStyle/>
          <a:p>
            <a:r>
              <a:rPr lang="en-US" dirty="0">
                <a:hlinkClick r:id="rId2"/>
              </a:rPr>
              <a:t>Bethany </a:t>
            </a:r>
            <a:r>
              <a:rPr lang="en-US" dirty="0" err="1">
                <a:hlinkClick r:id="rId2"/>
              </a:rPr>
              <a:t>Lusch</a:t>
            </a:r>
            <a:r>
              <a:rPr lang="en-US" dirty="0"/>
              <a:t>, </a:t>
            </a:r>
            <a:r>
              <a:rPr lang="en-US" dirty="0">
                <a:hlinkClick r:id="rId3"/>
              </a:rPr>
              <a:t>J. Nathan </a:t>
            </a:r>
            <a:r>
              <a:rPr lang="en-US" dirty="0" err="1">
                <a:hlinkClick r:id="rId3"/>
              </a:rPr>
              <a:t>Kutz</a:t>
            </a:r>
            <a:r>
              <a:rPr lang="en-US" dirty="0"/>
              <a:t>, &amp; </a:t>
            </a:r>
            <a:r>
              <a:rPr lang="en-US" dirty="0">
                <a:hlinkClick r:id="rId4"/>
              </a:rPr>
              <a:t>Steven L. Brunton</a:t>
            </a:r>
            <a:r>
              <a:rPr lang="en-US" dirty="0"/>
              <a:t> </a:t>
            </a:r>
          </a:p>
          <a:p>
            <a:pPr marL="0" indent="0">
              <a:buNone/>
            </a:pPr>
            <a:endParaRPr lang="en-US" dirty="0"/>
          </a:p>
          <a:p>
            <a:pPr marL="0" indent="0">
              <a:buNone/>
            </a:pPr>
            <a:r>
              <a:rPr lang="en-US" dirty="0"/>
              <a:t>Identifying coordinate transformations that make strongly nonlinear dynamics approximately linear has the potential to enable nonlinear prediction, estimation, and control using linear theory. The Koopman operator is a leading data-driven embedding, and its eigenfunctions provide intrinsic coordinates that globally linearize the dynamics. However, identifying and representing these eigenfunctions has proven challenging. This work leverages deep learning to discover representations of Koopman eigenfunctions from data. Our network is parsimonious and interpretable by construction, embedding the dynamics on a low-dimensional manifold. We identify nonlinear coordinates on which the dynamics are globally linear using a modified auto-encoder. We also generalize Koopman representations to include a ubiquitous class of systems with continuous spectra. Our framework parametrizes the continuous frequency using an auxiliary network, enabling a compact and efficient embedding, while connecting our models to decades of </a:t>
            </a:r>
            <a:r>
              <a:rPr lang="en-US" dirty="0" err="1"/>
              <a:t>asymptotics</a:t>
            </a:r>
            <a:r>
              <a:rPr lang="en-US" dirty="0"/>
              <a:t>. Thus, we benefit from the power of deep learning, while retaining the physical interpretability of Koopman embeddings.</a:t>
            </a:r>
          </a:p>
        </p:txBody>
      </p:sp>
    </p:spTree>
    <p:extLst>
      <p:ext uri="{BB962C8B-B14F-4D97-AF65-F5344CB8AC3E}">
        <p14:creationId xmlns:p14="http://schemas.microsoft.com/office/powerpoint/2010/main" val="3782488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1C149-62FE-465F-BE2A-48ED30999EC8}"/>
              </a:ext>
            </a:extLst>
          </p:cNvPr>
          <p:cNvSpPr>
            <a:spLocks noGrp="1"/>
          </p:cNvSpPr>
          <p:nvPr>
            <p:ph type="title"/>
          </p:nvPr>
        </p:nvSpPr>
        <p:spPr/>
        <p:txBody>
          <a:bodyPr/>
          <a:lstStyle/>
          <a:p>
            <a:r>
              <a:rPr lang="en-US" dirty="0"/>
              <a:t>DGM: A deep learning algorithm for solving partial differential equations</a:t>
            </a:r>
          </a:p>
        </p:txBody>
      </p:sp>
      <p:sp>
        <p:nvSpPr>
          <p:cNvPr id="3" name="Content Placeholder 2">
            <a:extLst>
              <a:ext uri="{FF2B5EF4-FFF2-40B4-BE49-F238E27FC236}">
                <a16:creationId xmlns:a16="http://schemas.microsoft.com/office/drawing/2014/main" id="{3DD72A59-9811-4C13-9DEB-038DDF82D33C}"/>
              </a:ext>
            </a:extLst>
          </p:cNvPr>
          <p:cNvSpPr>
            <a:spLocks noGrp="1"/>
          </p:cNvSpPr>
          <p:nvPr>
            <p:ph idx="1"/>
          </p:nvPr>
        </p:nvSpPr>
        <p:spPr/>
        <p:txBody>
          <a:bodyPr>
            <a:normAutofit fontScale="85000" lnSpcReduction="20000"/>
          </a:bodyPr>
          <a:lstStyle/>
          <a:p>
            <a:r>
              <a:rPr lang="en-US" dirty="0"/>
              <a:t>Justin </a:t>
            </a:r>
            <a:r>
              <a:rPr lang="en-US" dirty="0" err="1"/>
              <a:t>Sirignano</a:t>
            </a:r>
            <a:r>
              <a:rPr lang="en-US" dirty="0"/>
              <a:t> and Konstantinos </a:t>
            </a:r>
            <a:r>
              <a:rPr lang="en-US" dirty="0" err="1"/>
              <a:t>Spiliopoulos</a:t>
            </a:r>
            <a:endParaRPr lang="en-US" dirty="0"/>
          </a:p>
          <a:p>
            <a:pPr marL="0" indent="0">
              <a:buNone/>
            </a:pPr>
            <a:endParaRPr lang="en-US" dirty="0"/>
          </a:p>
          <a:p>
            <a:pPr marL="0" indent="0">
              <a:buNone/>
            </a:pPr>
            <a:r>
              <a:rPr lang="en-US" dirty="0"/>
              <a:t>High-dimensional PDEs have been a longstanding computational challenge. We propose to solve </a:t>
            </a:r>
            <a:r>
              <a:rPr lang="en-US" dirty="0" err="1"/>
              <a:t>highdimensional</a:t>
            </a:r>
            <a:r>
              <a:rPr lang="en-US" dirty="0"/>
              <a:t> PDEs by approximating the solution with a deep neural network which is trained to satisfy the differential operator, initial condition, and boundary conditions. Our algorithm is meshfree, which is key since meshes become infeasible in higher dimensions. Instead of forming a mesh, the neural network is trained on batches of randomly sampled time and space points. The algorithm is tested on a class of high-dimensional free boundary PDEs, which we are able to accurately solve in up to 200 dimensions. The algorithm is also tested on a high-dimensional Hamilton-Jacobi-Bellman PDE and Burgers’ equation. The deep learning algorithm approximates the general solution to the Burgers’ equation for a continuum of different boundary conditions and physical conditions (which can be viewed as a high-dimensional space). We call the algorithm a “Deep </a:t>
            </a:r>
            <a:r>
              <a:rPr lang="en-US" dirty="0" err="1"/>
              <a:t>Galerkin</a:t>
            </a:r>
            <a:r>
              <a:rPr lang="en-US" dirty="0"/>
              <a:t> Method (DGM)” since it is similar in spirit to </a:t>
            </a:r>
            <a:r>
              <a:rPr lang="en-US" dirty="0" err="1"/>
              <a:t>Galerkin</a:t>
            </a:r>
            <a:r>
              <a:rPr lang="en-US" dirty="0"/>
              <a:t> methods, with the solution approximated by a neural network instead of a linear combination of basis functions. In addition, we prove a theorem regarding the approximation power of neural networks for a class of quasilinear parabolic PDEs. </a:t>
            </a:r>
          </a:p>
        </p:txBody>
      </p:sp>
    </p:spTree>
    <p:extLst>
      <p:ext uri="{BB962C8B-B14F-4D97-AF65-F5344CB8AC3E}">
        <p14:creationId xmlns:p14="http://schemas.microsoft.com/office/powerpoint/2010/main" val="2916874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476C6C-4830-443C-B80D-D8FAC522D508}"/>
              </a:ext>
            </a:extLst>
          </p:cNvPr>
          <p:cNvSpPr>
            <a:spLocks noGrp="1"/>
          </p:cNvSpPr>
          <p:nvPr>
            <p:ph type="ctrTitle"/>
          </p:nvPr>
        </p:nvSpPr>
        <p:spPr/>
        <p:txBody>
          <a:bodyPr/>
          <a:lstStyle/>
          <a:p>
            <a:r>
              <a:rPr lang="en-US" dirty="0"/>
              <a:t>In Turn, Scientific Computing is Impacting Machine Learning</a:t>
            </a:r>
          </a:p>
        </p:txBody>
      </p:sp>
      <p:sp>
        <p:nvSpPr>
          <p:cNvPr id="5" name="Subtitle 4">
            <a:extLst>
              <a:ext uri="{FF2B5EF4-FFF2-40B4-BE49-F238E27FC236}">
                <a16:creationId xmlns:a16="http://schemas.microsoft.com/office/drawing/2014/main" id="{12F94360-9F3E-4983-8646-C76B4D65F7C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07536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03D154-8D83-422E-9191-68CD34C60B88}"/>
              </a:ext>
            </a:extLst>
          </p:cNvPr>
          <p:cNvSpPr>
            <a:spLocks noGrp="1"/>
          </p:cNvSpPr>
          <p:nvPr>
            <p:ph type="ctrTitle"/>
          </p:nvPr>
        </p:nvSpPr>
        <p:spPr>
          <a:xfrm>
            <a:off x="1154955" y="2099733"/>
            <a:ext cx="8825658" cy="2805642"/>
          </a:xfrm>
        </p:spPr>
        <p:txBody>
          <a:bodyPr/>
          <a:lstStyle/>
          <a:p>
            <a:r>
              <a:rPr lang="en-US" dirty="0"/>
              <a:t>Scientific ML/AI is Domain Models with Integrated Machine Learning</a:t>
            </a:r>
          </a:p>
        </p:txBody>
      </p:sp>
    </p:spTree>
    <p:extLst>
      <p:ext uri="{BB962C8B-B14F-4D97-AF65-F5344CB8AC3E}">
        <p14:creationId xmlns:p14="http://schemas.microsoft.com/office/powerpoint/2010/main" val="6408965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6AC64B6-5299-4EDC-A5BA-C486DE6052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9" name="Rectangle 8">
              <a:extLst>
                <a:ext uri="{FF2B5EF4-FFF2-40B4-BE49-F238E27FC236}">
                  <a16:creationId xmlns:a16="http://schemas.microsoft.com/office/drawing/2014/main" id="{BA11BA08-D406-4EBC-80F9-8C9B13860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a:extLst>
                <a:ext uri="{FF2B5EF4-FFF2-40B4-BE49-F238E27FC236}">
                  <a16:creationId xmlns:a16="http://schemas.microsoft.com/office/drawing/2014/main" id="{1CD848F9-F2DE-446B-8417-F43DDB436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2950ADE9-C1AB-43FC-837A-4805DF5D7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B4A32DB1-B927-4CC4-86F7-62404124F1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a:extLst>
                <a:ext uri="{FF2B5EF4-FFF2-40B4-BE49-F238E27FC236}">
                  <a16:creationId xmlns:a16="http://schemas.microsoft.com/office/drawing/2014/main" id="{D096476B-32CF-4EEC-A4D2-18B931E582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5" name="Rectangle 14">
            <a:extLst>
              <a:ext uri="{FF2B5EF4-FFF2-40B4-BE49-F238E27FC236}">
                <a16:creationId xmlns:a16="http://schemas.microsoft.com/office/drawing/2014/main" id="{CB300B9C-C1F6-47BC-A43F-3B172CD7FF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17" name="Group 16">
            <a:extLst>
              <a:ext uri="{FF2B5EF4-FFF2-40B4-BE49-F238E27FC236}">
                <a16:creationId xmlns:a16="http://schemas.microsoft.com/office/drawing/2014/main" id="{F1ECA4FE-7D2F-4576-B767-3A5F5ABFE9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8" name="Rectangle 17">
              <a:extLst>
                <a:ext uri="{FF2B5EF4-FFF2-40B4-BE49-F238E27FC236}">
                  <a16:creationId xmlns:a16="http://schemas.microsoft.com/office/drawing/2014/main" id="{5969441E-5462-4859-86CD-1737FDE360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9" name="Freeform 5">
              <a:extLst>
                <a:ext uri="{FF2B5EF4-FFF2-40B4-BE49-F238E27FC236}">
                  <a16:creationId xmlns:a16="http://schemas.microsoft.com/office/drawing/2014/main" id="{596BD4B5-6833-40CC-96FE-EDC67563426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C6E5BA78-DC60-4145-BCE3-45E45BFBBE60}"/>
              </a:ext>
            </a:extLst>
          </p:cNvPr>
          <p:cNvSpPr>
            <a:spLocks noGrp="1"/>
          </p:cNvSpPr>
          <p:nvPr>
            <p:ph type="title"/>
          </p:nvPr>
        </p:nvSpPr>
        <p:spPr>
          <a:xfrm>
            <a:off x="1683171" y="1169773"/>
            <a:ext cx="8825658" cy="2870161"/>
          </a:xfrm>
        </p:spPr>
        <p:txBody>
          <a:bodyPr vert="horz" lIns="91440" tIns="45720" rIns="91440" bIns="45720" rtlCol="0" anchor="b">
            <a:normAutofit/>
          </a:bodyPr>
          <a:lstStyle/>
          <a:p>
            <a:pPr algn="ctr"/>
            <a:r>
              <a:rPr lang="en-US" sz="5400" dirty="0">
                <a:solidFill>
                  <a:schemeClr val="tx1"/>
                </a:solidFill>
              </a:rPr>
              <a:t>Two equivalences: CNNs and PDEs, RNNs and ODEs (Blackboard time)</a:t>
            </a:r>
          </a:p>
        </p:txBody>
      </p:sp>
      <p:cxnSp>
        <p:nvCxnSpPr>
          <p:cNvPr id="21" name="Straight Connector 20">
            <a:extLst>
              <a:ext uri="{FF2B5EF4-FFF2-40B4-BE49-F238E27FC236}">
                <a16:creationId xmlns:a16="http://schemas.microsoft.com/office/drawing/2014/main" id="{E81F53E2-F556-42FA-8D24-113839EE19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58249" y="4166888"/>
            <a:ext cx="675502"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4546984"/>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FC25E-0C85-40BA-AAC3-DFEFBFAB8F7F}"/>
              </a:ext>
            </a:extLst>
          </p:cNvPr>
          <p:cNvSpPr>
            <a:spLocks noGrp="1"/>
          </p:cNvSpPr>
          <p:nvPr>
            <p:ph type="title"/>
          </p:nvPr>
        </p:nvSpPr>
        <p:spPr/>
        <p:txBody>
          <a:bodyPr/>
          <a:lstStyle/>
          <a:p>
            <a:r>
              <a:rPr lang="en-US" dirty="0"/>
              <a:t>Deep Neural Networks Motivated by Partial Differential Equations </a:t>
            </a:r>
          </a:p>
        </p:txBody>
      </p:sp>
      <p:sp>
        <p:nvSpPr>
          <p:cNvPr id="3" name="Content Placeholder 2">
            <a:extLst>
              <a:ext uri="{FF2B5EF4-FFF2-40B4-BE49-F238E27FC236}">
                <a16:creationId xmlns:a16="http://schemas.microsoft.com/office/drawing/2014/main" id="{CCB404A8-B0E0-416D-BEA1-4040A340168B}"/>
              </a:ext>
            </a:extLst>
          </p:cNvPr>
          <p:cNvSpPr>
            <a:spLocks noGrp="1"/>
          </p:cNvSpPr>
          <p:nvPr>
            <p:ph idx="1"/>
          </p:nvPr>
        </p:nvSpPr>
        <p:spPr/>
        <p:txBody>
          <a:bodyPr>
            <a:normAutofit fontScale="70000" lnSpcReduction="20000"/>
          </a:bodyPr>
          <a:lstStyle/>
          <a:p>
            <a:r>
              <a:rPr lang="en-US" dirty="0"/>
              <a:t>Lars </a:t>
            </a:r>
            <a:r>
              <a:rPr lang="en-US" dirty="0" err="1"/>
              <a:t>Ruthotto</a:t>
            </a:r>
            <a:r>
              <a:rPr lang="en-US" dirty="0"/>
              <a:t> and Eldad Haber</a:t>
            </a:r>
          </a:p>
          <a:p>
            <a:pPr marL="0" indent="0">
              <a:buNone/>
            </a:pPr>
            <a:r>
              <a:rPr lang="en-US" dirty="0"/>
              <a:t>Partial differential equations (PDEs) are indispensable for modeling many physical phenomena and also commonly used for solving image processing tasks. In the latter area, PDE-based approaches interpret image data as </a:t>
            </a:r>
            <a:r>
              <a:rPr lang="en-US" dirty="0" err="1"/>
              <a:t>discretizations</a:t>
            </a:r>
            <a:r>
              <a:rPr lang="en-US" dirty="0"/>
              <a:t> of multivariate functions and the output of image processing algorithms as solutions to certain PDEs. Posing image processing problems in the infinite dimensional setting provides powerful tools for their analysis and solution. Over the last few decades, the reinterpretation of classical image processing problems through the PDE lens has been creating multiple celebrated approaches that benefit a vast area of tasks including image segmentation, denoising, registration, and reconstruction. In this paper, we establish a new PDE-interpretation of a class of deep convolutional neural networks (CNN) that are commonly used to learn from speech, image, and video data. Our interpretation includes convolution residual neural networks (</a:t>
            </a:r>
            <a:r>
              <a:rPr lang="en-US" dirty="0" err="1"/>
              <a:t>ResNet</a:t>
            </a:r>
            <a:r>
              <a:rPr lang="en-US" dirty="0"/>
              <a:t>), which are among the most promising approaches for tasks such as image classification having improved the state-of-the-art performance in prestigious benchmark challenges. Despite their recent successes, deep </a:t>
            </a:r>
            <a:r>
              <a:rPr lang="en-US" dirty="0" err="1"/>
              <a:t>ResNets</a:t>
            </a:r>
            <a:r>
              <a:rPr lang="en-US" dirty="0"/>
              <a:t> still face some critical challenges associated with their design, immense computational costs and memory requirements, and lack of understanding of their reasoning. Guided by well-established PDE theory, we derive three new </a:t>
            </a:r>
            <a:r>
              <a:rPr lang="en-US" dirty="0" err="1"/>
              <a:t>ResNet</a:t>
            </a:r>
            <a:r>
              <a:rPr lang="en-US" dirty="0"/>
              <a:t> architectures that fall into two new classes: parabolic and hyperbolic CNNs. We demonstrate how PDE theory can provide new insights and algorithms for deep learning and demonstrate the competitiveness of three new CNN architectures using numerical experiments.</a:t>
            </a:r>
          </a:p>
        </p:txBody>
      </p:sp>
    </p:spTree>
    <p:extLst>
      <p:ext uri="{BB962C8B-B14F-4D97-AF65-F5344CB8AC3E}">
        <p14:creationId xmlns:p14="http://schemas.microsoft.com/office/powerpoint/2010/main" val="3123561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B58EB-34F4-4886-B527-074E6AA72975}"/>
              </a:ext>
            </a:extLst>
          </p:cNvPr>
          <p:cNvSpPr>
            <a:spLocks noGrp="1"/>
          </p:cNvSpPr>
          <p:nvPr>
            <p:ph type="title"/>
          </p:nvPr>
        </p:nvSpPr>
        <p:spPr/>
        <p:txBody>
          <a:bodyPr/>
          <a:lstStyle/>
          <a:p>
            <a:r>
              <a:rPr lang="en-US" dirty="0"/>
              <a:t>Neural Ordinary Differential Equations</a:t>
            </a:r>
          </a:p>
        </p:txBody>
      </p:sp>
      <p:sp>
        <p:nvSpPr>
          <p:cNvPr id="3" name="Content Placeholder 2">
            <a:extLst>
              <a:ext uri="{FF2B5EF4-FFF2-40B4-BE49-F238E27FC236}">
                <a16:creationId xmlns:a16="http://schemas.microsoft.com/office/drawing/2014/main" id="{63E2C3D1-2CF1-459B-A8C2-D7BD86246CA2}"/>
              </a:ext>
            </a:extLst>
          </p:cNvPr>
          <p:cNvSpPr>
            <a:spLocks noGrp="1"/>
          </p:cNvSpPr>
          <p:nvPr>
            <p:ph idx="1"/>
          </p:nvPr>
        </p:nvSpPr>
        <p:spPr/>
        <p:txBody>
          <a:bodyPr>
            <a:normAutofit fontScale="92500" lnSpcReduction="20000"/>
          </a:bodyPr>
          <a:lstStyle/>
          <a:p>
            <a:r>
              <a:rPr lang="en-US" dirty="0"/>
              <a:t>Ricky T. Q. Chen, </a:t>
            </a:r>
            <a:r>
              <a:rPr lang="en-US" dirty="0" err="1"/>
              <a:t>Yulia</a:t>
            </a:r>
            <a:r>
              <a:rPr lang="en-US" dirty="0"/>
              <a:t> </a:t>
            </a:r>
            <a:r>
              <a:rPr lang="en-US" dirty="0" err="1"/>
              <a:t>Rubanova</a:t>
            </a:r>
            <a:r>
              <a:rPr lang="en-US" dirty="0"/>
              <a:t>, Jesse Bettencourt, David </a:t>
            </a:r>
            <a:r>
              <a:rPr lang="en-US" dirty="0" err="1"/>
              <a:t>Duvenaud</a:t>
            </a:r>
            <a:endParaRPr lang="en-US" dirty="0"/>
          </a:p>
          <a:p>
            <a:r>
              <a:rPr lang="en-US" dirty="0"/>
              <a:t>We introduce a new family of deep neural network models. Instead of specifying a discrete sequence of hidden layers, we parameterize the derivative of the hidden state using a neural network. The output of the network is computed using a black-box differential equation solver. These continuous-depth models have constant memory cost, adapt their evaluation strategy to each input, and can explicitly trade numerical precision for speed. We demonstrate these properties in continuous-depth residual networks and continuous-time latent variable models. We also construct continuous normalizing flows, a generative model that can train by maximum likelihood, without partitioning or ordering the data dimensions. For training, we show how to </a:t>
            </a:r>
            <a:r>
              <a:rPr lang="en-US" dirty="0" err="1"/>
              <a:t>scalably</a:t>
            </a:r>
            <a:r>
              <a:rPr lang="en-US" dirty="0"/>
              <a:t> backpropagate through any ODE solver, without access to its internal operations. This allows end-to-end training of ODEs within larger models.</a:t>
            </a:r>
          </a:p>
        </p:txBody>
      </p:sp>
    </p:spTree>
    <p:extLst>
      <p:ext uri="{BB962C8B-B14F-4D97-AF65-F5344CB8AC3E}">
        <p14:creationId xmlns:p14="http://schemas.microsoft.com/office/powerpoint/2010/main" val="1778012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76134-6F4C-4779-BBE7-9084F4D463AC}"/>
              </a:ext>
            </a:extLst>
          </p:cNvPr>
          <p:cNvSpPr>
            <a:spLocks noGrp="1"/>
          </p:cNvSpPr>
          <p:nvPr>
            <p:ph type="title"/>
          </p:nvPr>
        </p:nvSpPr>
        <p:spPr/>
        <p:txBody>
          <a:bodyPr/>
          <a:lstStyle/>
          <a:p>
            <a:r>
              <a:rPr lang="en-US" dirty="0"/>
              <a:t>ODEs Generalize RNNs</a:t>
            </a:r>
          </a:p>
        </p:txBody>
      </p:sp>
      <p:pic>
        <p:nvPicPr>
          <p:cNvPr id="5" name="Content Placeholder 4" descr="A close up of a logo&#10;&#10;Description automatically generated">
            <a:extLst>
              <a:ext uri="{FF2B5EF4-FFF2-40B4-BE49-F238E27FC236}">
                <a16:creationId xmlns:a16="http://schemas.microsoft.com/office/drawing/2014/main" id="{29A5F641-E5E6-4435-A55C-E170DB6A82FB}"/>
              </a:ext>
            </a:extLst>
          </p:cNvPr>
          <p:cNvPicPr>
            <a:picLocks noGrp="1" noChangeAspect="1"/>
          </p:cNvPicPr>
          <p:nvPr>
            <p:ph idx="1"/>
          </p:nvPr>
        </p:nvPicPr>
        <p:blipFill>
          <a:blip r:embed="rId2"/>
          <a:stretch>
            <a:fillRect/>
          </a:stretch>
        </p:blipFill>
        <p:spPr>
          <a:xfrm>
            <a:off x="6481312" y="2357558"/>
            <a:ext cx="2965386" cy="4268012"/>
          </a:xfrm>
        </p:spPr>
      </p:pic>
      <p:pic>
        <p:nvPicPr>
          <p:cNvPr id="7" name="Picture 6" descr="A close up of a map&#10;&#10;Description automatically generated">
            <a:extLst>
              <a:ext uri="{FF2B5EF4-FFF2-40B4-BE49-F238E27FC236}">
                <a16:creationId xmlns:a16="http://schemas.microsoft.com/office/drawing/2014/main" id="{4CF4882D-474E-4B03-BB01-3450D1BF7E86}"/>
              </a:ext>
            </a:extLst>
          </p:cNvPr>
          <p:cNvPicPr>
            <a:picLocks noChangeAspect="1"/>
          </p:cNvPicPr>
          <p:nvPr/>
        </p:nvPicPr>
        <p:blipFill>
          <a:blip r:embed="rId3"/>
          <a:stretch>
            <a:fillRect/>
          </a:stretch>
        </p:blipFill>
        <p:spPr>
          <a:xfrm>
            <a:off x="863251" y="3554504"/>
            <a:ext cx="5042159" cy="1994002"/>
          </a:xfrm>
          <a:prstGeom prst="rect">
            <a:avLst/>
          </a:prstGeom>
        </p:spPr>
      </p:pic>
    </p:spTree>
    <p:extLst>
      <p:ext uri="{BB962C8B-B14F-4D97-AF65-F5344CB8AC3E}">
        <p14:creationId xmlns:p14="http://schemas.microsoft.com/office/powerpoint/2010/main" val="3863247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CCA825-58CA-4EDE-8820-EB1ADD8C725A}"/>
              </a:ext>
            </a:extLst>
          </p:cNvPr>
          <p:cNvSpPr>
            <a:spLocks noGrp="1"/>
          </p:cNvSpPr>
          <p:nvPr>
            <p:ph type="ctrTitle"/>
          </p:nvPr>
        </p:nvSpPr>
        <p:spPr/>
        <p:txBody>
          <a:bodyPr/>
          <a:lstStyle/>
          <a:p>
            <a:r>
              <a:rPr lang="en-US" dirty="0"/>
              <a:t>Some of my recent work</a:t>
            </a:r>
          </a:p>
        </p:txBody>
      </p:sp>
      <p:sp>
        <p:nvSpPr>
          <p:cNvPr id="5" name="Subtitle 4">
            <a:extLst>
              <a:ext uri="{FF2B5EF4-FFF2-40B4-BE49-F238E27FC236}">
                <a16:creationId xmlns:a16="http://schemas.microsoft.com/office/drawing/2014/main" id="{45C396B9-8072-45DB-B52D-75334193DB0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272450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EFA6A-740C-4FE4-B029-F10B587C8422}"/>
              </a:ext>
            </a:extLst>
          </p:cNvPr>
          <p:cNvSpPr>
            <a:spLocks noGrp="1"/>
          </p:cNvSpPr>
          <p:nvPr>
            <p:ph type="title"/>
          </p:nvPr>
        </p:nvSpPr>
        <p:spPr/>
        <p:txBody>
          <a:bodyPr/>
          <a:lstStyle/>
          <a:p>
            <a:r>
              <a:rPr lang="en-US" dirty="0"/>
              <a:t>Universal Differential Equations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8C24B50-D38C-4655-A6E6-67DB3B7AFFEA}"/>
                  </a:ext>
                </a:extLst>
              </p:cNvPr>
              <p:cNvSpPr>
                <a:spLocks noGrp="1"/>
              </p:cNvSpPr>
              <p:nvPr>
                <p:ph idx="1"/>
              </p:nvPr>
            </p:nvSpPr>
            <p:spPr>
              <a:xfrm>
                <a:off x="514350" y="2466975"/>
                <a:ext cx="11134725" cy="4086225"/>
              </a:xfrm>
            </p:spPr>
            <p:txBody>
              <a:bodyPr/>
              <a:lstStyle/>
              <a:p>
                <a:r>
                  <a:rPr lang="en-US" dirty="0"/>
                  <a:t>Replace the user-defined structure with a neural network, and learn the nonlinear function for the structure.</a:t>
                </a:r>
              </a:p>
              <a:p>
                <a:r>
                  <a:rPr lang="en-US" dirty="0"/>
                  <a:t>Neural ordinary differential equation: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𝑢</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oMath>
                </a14:m>
                <a:r>
                  <a:rPr lang="en-US" dirty="0"/>
                  <a:t>. Let </a:t>
                </a:r>
                <a14:m>
                  <m:oMath xmlns:m="http://schemas.openxmlformats.org/officeDocument/2006/math">
                    <m:r>
                      <a:rPr lang="en-US" b="0" i="1" smtClean="0">
                        <a:latin typeface="Cambria Math" panose="02040503050406030204" pitchFamily="18" charset="0"/>
                      </a:rPr>
                      <m:t>𝑓</m:t>
                    </m:r>
                  </m:oMath>
                </a14:m>
                <a:r>
                  <a:rPr lang="en-US" dirty="0"/>
                  <a:t> be a neural network.</a:t>
                </a:r>
              </a:p>
              <a:p>
                <a:pPr marL="0" indent="0">
                  <a:buNone/>
                </a:pPr>
                <a:endParaRPr lang="en-US" dirty="0"/>
              </a:p>
              <a:p>
                <a:pPr marL="0" indent="0">
                  <a:buNone/>
                </a:pPr>
                <a:r>
                  <a:rPr lang="en-US" dirty="0"/>
                  <a:t>Why would we expect this to work? What is it actually doing?</a:t>
                </a:r>
              </a:p>
            </p:txBody>
          </p:sp>
        </mc:Choice>
        <mc:Fallback xmlns="">
          <p:sp>
            <p:nvSpPr>
              <p:cNvPr id="3" name="Content Placeholder 2">
                <a:extLst>
                  <a:ext uri="{FF2B5EF4-FFF2-40B4-BE49-F238E27FC236}">
                    <a16:creationId xmlns:a16="http://schemas.microsoft.com/office/drawing/2014/main" id="{28C24B50-D38C-4655-A6E6-67DB3B7AFFEA}"/>
                  </a:ext>
                </a:extLst>
              </p:cNvPr>
              <p:cNvSpPr>
                <a:spLocks noGrp="1" noRot="1" noChangeAspect="1" noMove="1" noResize="1" noEditPoints="1" noAdjustHandles="1" noChangeArrowheads="1" noChangeShapeType="1" noTextEdit="1"/>
              </p:cNvSpPr>
              <p:nvPr>
                <p:ph idx="1"/>
              </p:nvPr>
            </p:nvSpPr>
            <p:spPr>
              <a:xfrm>
                <a:off x="514350" y="2466975"/>
                <a:ext cx="11134725" cy="4086225"/>
              </a:xfrm>
              <a:blipFill>
                <a:blip r:embed="rId2"/>
                <a:stretch>
                  <a:fillRect l="-438" t="-896"/>
                </a:stretch>
              </a:blipFill>
            </p:spPr>
            <p:txBody>
              <a:bodyPr/>
              <a:lstStyle/>
              <a:p>
                <a:r>
                  <a:rPr lang="en-US">
                    <a:noFill/>
                  </a:rPr>
                  <a:t> </a:t>
                </a:r>
              </a:p>
            </p:txBody>
          </p:sp>
        </mc:Fallback>
      </mc:AlternateContent>
    </p:spTree>
    <p:extLst>
      <p:ext uri="{BB962C8B-B14F-4D97-AF65-F5344CB8AC3E}">
        <p14:creationId xmlns:p14="http://schemas.microsoft.com/office/powerpoint/2010/main" val="94257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F24E0-8491-4313-B30E-C0ED42614515}"/>
              </a:ext>
            </a:extLst>
          </p:cNvPr>
          <p:cNvSpPr>
            <a:spLocks noGrp="1"/>
          </p:cNvSpPr>
          <p:nvPr>
            <p:ph type="title"/>
          </p:nvPr>
        </p:nvSpPr>
        <p:spPr>
          <a:xfrm>
            <a:off x="727794" y="879076"/>
            <a:ext cx="10540281" cy="706964"/>
          </a:xfrm>
        </p:spPr>
        <p:txBody>
          <a:bodyPr/>
          <a:lstStyle/>
          <a:p>
            <a:r>
              <a:rPr lang="en-US" dirty="0"/>
              <a:t>Automatically Learning the Model</a:t>
            </a:r>
          </a:p>
        </p:txBody>
      </p:sp>
      <p:sp>
        <p:nvSpPr>
          <p:cNvPr id="3" name="Slide Number Placeholder 2">
            <a:extLst>
              <a:ext uri="{FF2B5EF4-FFF2-40B4-BE49-F238E27FC236}">
                <a16:creationId xmlns:a16="http://schemas.microsoft.com/office/drawing/2014/main" id="{0036656E-762C-4A63-A559-2A38C0FDE47C}"/>
              </a:ext>
            </a:extLst>
          </p:cNvPr>
          <p:cNvSpPr>
            <a:spLocks noGrp="1"/>
          </p:cNvSpPr>
          <p:nvPr>
            <p:ph type="sldNum" sz="quarter" idx="12"/>
          </p:nvPr>
        </p:nvSpPr>
        <p:spPr/>
        <p:txBody>
          <a:bodyPr/>
          <a:lstStyle/>
          <a:p>
            <a:fld id="{D57F1E4F-1CFF-5643-939E-217C01CDF565}" type="slidenum">
              <a:rPr lang="en-US" smtClean="0"/>
              <a:pPr/>
              <a:t>26</a:t>
            </a:fld>
            <a:endParaRPr lang="en-US" dirty="0"/>
          </a:p>
        </p:txBody>
      </p:sp>
      <p:pic>
        <p:nvPicPr>
          <p:cNvPr id="11" name="Content Placeholder 10">
            <a:extLst>
              <a:ext uri="{FF2B5EF4-FFF2-40B4-BE49-F238E27FC236}">
                <a16:creationId xmlns:a16="http://schemas.microsoft.com/office/drawing/2014/main" id="{57790CBF-60F9-4A70-9DF7-2CB525AA57B1}"/>
              </a:ext>
            </a:extLst>
          </p:cNvPr>
          <p:cNvPicPr>
            <a:picLocks noGrp="1" noChangeAspect="1"/>
          </p:cNvPicPr>
          <p:nvPr>
            <p:ph idx="1"/>
          </p:nvPr>
        </p:nvPicPr>
        <p:blipFill>
          <a:blip r:embed="rId2"/>
          <a:stretch>
            <a:fillRect/>
          </a:stretch>
        </p:blipFill>
        <p:spPr>
          <a:xfrm>
            <a:off x="1165539" y="1586040"/>
            <a:ext cx="9860921" cy="5160056"/>
          </a:xfrm>
        </p:spPr>
      </p:pic>
    </p:spTree>
    <p:extLst>
      <p:ext uri="{BB962C8B-B14F-4D97-AF65-F5344CB8AC3E}">
        <p14:creationId xmlns:p14="http://schemas.microsoft.com/office/powerpoint/2010/main" val="14935717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B2952F5-1CB4-4721-93C9-0A0F88C41EB2}"/>
                  </a:ext>
                </a:extLst>
              </p:cNvPr>
              <p:cNvSpPr txBox="1"/>
              <p:nvPr/>
            </p:nvSpPr>
            <p:spPr>
              <a:xfrm>
                <a:off x="252474" y="2393940"/>
                <a:ext cx="5288947" cy="255749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4000" b="0" i="1" smtClean="0">
                              <a:latin typeface="Cambria Math" panose="02040503050406030204" pitchFamily="18" charset="0"/>
                            </a:rPr>
                          </m:ctrlPr>
                        </m:fPr>
                        <m:num>
                          <m:r>
                            <a:rPr lang="en-US" sz="4000" i="1">
                              <a:latin typeface="Cambria Math" panose="02040503050406030204" pitchFamily="18" charset="0"/>
                            </a:rPr>
                            <m:t>𝑑</m:t>
                          </m:r>
                          <m:r>
                            <a:rPr lang="en-US" sz="4000" i="1">
                              <a:latin typeface="Cambria Math" panose="02040503050406030204" pitchFamily="18" charset="0"/>
                            </a:rPr>
                            <m:t>🐇</m:t>
                          </m:r>
                        </m:num>
                        <m:den>
                          <m:r>
                            <a:rPr lang="en-US" sz="4000" b="0" i="1" smtClean="0">
                              <a:latin typeface="Cambria Math" panose="02040503050406030204" pitchFamily="18" charset="0"/>
                            </a:rPr>
                            <m:t>𝑑𝑡</m:t>
                          </m:r>
                        </m:den>
                      </m:f>
                      <m:r>
                        <a:rPr lang="en-US" sz="4000" b="0" i="1" smtClean="0">
                          <a:latin typeface="Cambria Math" panose="02040503050406030204" pitchFamily="18" charset="0"/>
                        </a:rPr>
                        <m:t>=</m:t>
                      </m:r>
                      <m:r>
                        <a:rPr lang="en-US" sz="4000" b="0" i="1" smtClean="0">
                          <a:latin typeface="Cambria Math" panose="02040503050406030204" pitchFamily="18" charset="0"/>
                        </a:rPr>
                        <m:t>𝛼</m:t>
                      </m:r>
                      <m:r>
                        <a:rPr lang="en-US" sz="4000" i="1">
                          <a:latin typeface="Cambria Math" panose="02040503050406030204" pitchFamily="18" charset="0"/>
                        </a:rPr>
                        <m:t>🐇</m:t>
                      </m:r>
                      <m:r>
                        <a:rPr lang="en-US" sz="4000" b="0" i="1" smtClean="0">
                          <a:latin typeface="Cambria Math" panose="02040503050406030204" pitchFamily="18" charset="0"/>
                        </a:rPr>
                        <m:t>−</m:t>
                      </m:r>
                      <m:r>
                        <a:rPr lang="en-US" sz="4000" b="0" i="1" smtClean="0">
                          <a:latin typeface="Cambria Math" panose="02040503050406030204" pitchFamily="18" charset="0"/>
                        </a:rPr>
                        <m:t>𝛽</m:t>
                      </m:r>
                      <m:r>
                        <a:rPr lang="en-US" sz="4000" i="1">
                          <a:latin typeface="Cambria Math" panose="02040503050406030204" pitchFamily="18" charset="0"/>
                        </a:rPr>
                        <m:t>🐇</m:t>
                      </m:r>
                      <m:r>
                        <a:rPr lang="en-US" sz="4000" i="1">
                          <a:latin typeface="Cambria Math" panose="02040503050406030204" pitchFamily="18" charset="0"/>
                        </a:rPr>
                        <m:t>🐺</m:t>
                      </m:r>
                    </m:oMath>
                    <m:oMath xmlns:m="http://schemas.openxmlformats.org/officeDocument/2006/math">
                      <m:f>
                        <m:fPr>
                          <m:ctrlPr>
                            <a:rPr lang="en-US" sz="4000" b="0" i="1" smtClean="0">
                              <a:latin typeface="Cambria Math" panose="02040503050406030204" pitchFamily="18" charset="0"/>
                            </a:rPr>
                          </m:ctrlPr>
                        </m:fPr>
                        <m:num>
                          <m:r>
                            <a:rPr lang="en-US" sz="4000" i="1">
                              <a:latin typeface="Cambria Math" panose="02040503050406030204" pitchFamily="18" charset="0"/>
                            </a:rPr>
                            <m:t>𝑑</m:t>
                          </m:r>
                          <m:r>
                            <a:rPr lang="en-US" sz="4000" i="1">
                              <a:latin typeface="Cambria Math" panose="02040503050406030204" pitchFamily="18" charset="0"/>
                            </a:rPr>
                            <m:t>🐺</m:t>
                          </m:r>
                        </m:num>
                        <m:den>
                          <m:r>
                            <a:rPr lang="en-US" sz="4000" b="0" i="1" smtClean="0">
                              <a:latin typeface="Cambria Math" panose="02040503050406030204" pitchFamily="18" charset="0"/>
                            </a:rPr>
                            <m:t>𝑑𝑡</m:t>
                          </m:r>
                        </m:den>
                      </m:f>
                      <m:r>
                        <a:rPr lang="en-US" sz="4000" i="1">
                          <a:latin typeface="Cambria Math" panose="02040503050406030204" pitchFamily="18" charset="0"/>
                        </a:rPr>
                        <m:t>=</m:t>
                      </m:r>
                      <m:r>
                        <a:rPr lang="en-US" sz="4000" i="1">
                          <a:latin typeface="Cambria Math" panose="02040503050406030204" pitchFamily="18" charset="0"/>
                        </a:rPr>
                        <m:t>𝛿</m:t>
                      </m:r>
                      <m:r>
                        <a:rPr lang="en-US" sz="4000" i="1">
                          <a:latin typeface="Cambria Math" panose="02040503050406030204" pitchFamily="18" charset="0"/>
                        </a:rPr>
                        <m:t>🐇</m:t>
                      </m:r>
                      <m:r>
                        <a:rPr lang="en-US" sz="4000" i="1">
                          <a:latin typeface="Cambria Math" panose="02040503050406030204" pitchFamily="18" charset="0"/>
                        </a:rPr>
                        <m:t>🐺</m:t>
                      </m:r>
                      <m:r>
                        <a:rPr lang="en-US" sz="4000" i="1">
                          <a:latin typeface="Cambria Math" panose="02040503050406030204" pitchFamily="18" charset="0"/>
                        </a:rPr>
                        <m:t>−</m:t>
                      </m:r>
                      <m:r>
                        <a:rPr lang="en-US" sz="4000" i="1">
                          <a:latin typeface="Cambria Math" panose="02040503050406030204" pitchFamily="18" charset="0"/>
                        </a:rPr>
                        <m:t>𝛾</m:t>
                      </m:r>
                      <m:r>
                        <a:rPr lang="en-US" sz="4000" i="1">
                          <a:latin typeface="Cambria Math" panose="02040503050406030204" pitchFamily="18" charset="0"/>
                        </a:rPr>
                        <m:t>🐺</m:t>
                      </m:r>
                    </m:oMath>
                  </m:oMathPara>
                </a14:m>
                <a:endParaRPr lang="en-US" sz="4000" dirty="0"/>
              </a:p>
            </p:txBody>
          </p:sp>
        </mc:Choice>
        <mc:Fallback xmlns="">
          <p:sp>
            <p:nvSpPr>
              <p:cNvPr id="5" name="TextBox 4">
                <a:extLst>
                  <a:ext uri="{FF2B5EF4-FFF2-40B4-BE49-F238E27FC236}">
                    <a16:creationId xmlns:a16="http://schemas.microsoft.com/office/drawing/2014/main" id="{9B2952F5-1CB4-4721-93C9-0A0F88C41EB2}"/>
                  </a:ext>
                </a:extLst>
              </p:cNvPr>
              <p:cNvSpPr txBox="1">
                <a:spLocks noRot="1" noChangeAspect="1" noMove="1" noResize="1" noEditPoints="1" noAdjustHandles="1" noChangeArrowheads="1" noChangeShapeType="1" noTextEdit="1"/>
              </p:cNvSpPr>
              <p:nvPr/>
            </p:nvSpPr>
            <p:spPr>
              <a:xfrm>
                <a:off x="252474" y="2393940"/>
                <a:ext cx="5288947" cy="2557495"/>
              </a:xfrm>
              <a:prstGeom prst="rect">
                <a:avLst/>
              </a:prstGeom>
              <a:blipFill>
                <a:blip r:embed="rId2"/>
                <a:stretch>
                  <a:fillRect/>
                </a:stretch>
              </a:blipFill>
            </p:spPr>
            <p:txBody>
              <a:bodyPr/>
              <a:lstStyle/>
              <a:p>
                <a:r>
                  <a:rPr lang="en-US">
                    <a:noFill/>
                  </a:rPr>
                  <a:t> </a:t>
                </a:r>
              </a:p>
            </p:txBody>
          </p:sp>
        </mc:Fallback>
      </mc:AlternateContent>
      <p:sp>
        <p:nvSpPr>
          <p:cNvPr id="4" name="Title 3">
            <a:extLst>
              <a:ext uri="{FF2B5EF4-FFF2-40B4-BE49-F238E27FC236}">
                <a16:creationId xmlns:a16="http://schemas.microsoft.com/office/drawing/2014/main" id="{54B97A0B-F59D-4971-9DE1-AE87CD96B909}"/>
              </a:ext>
            </a:extLst>
          </p:cNvPr>
          <p:cNvSpPr>
            <a:spLocks noGrp="1"/>
          </p:cNvSpPr>
          <p:nvPr>
            <p:ph type="title"/>
          </p:nvPr>
        </p:nvSpPr>
        <p:spPr>
          <a:xfrm>
            <a:off x="636998" y="824693"/>
            <a:ext cx="9374438" cy="706964"/>
          </a:xfrm>
        </p:spPr>
        <p:txBody>
          <a:bodyPr/>
          <a:lstStyle/>
          <a:p>
            <a:r>
              <a:rPr lang="en-US" dirty="0"/>
              <a:t>Ecology Example: </a:t>
            </a:r>
            <a:br>
              <a:rPr lang="en-US" dirty="0"/>
            </a:br>
            <a:r>
              <a:rPr lang="en-US" dirty="0" err="1"/>
              <a:t>Lotka</a:t>
            </a:r>
            <a:r>
              <a:rPr lang="en-US" dirty="0"/>
              <a:t>-Volterra Equations</a:t>
            </a:r>
          </a:p>
        </p:txBody>
      </p:sp>
      <p:pic>
        <p:nvPicPr>
          <p:cNvPr id="7" name="Content Placeholder 6">
            <a:extLst>
              <a:ext uri="{FF2B5EF4-FFF2-40B4-BE49-F238E27FC236}">
                <a16:creationId xmlns:a16="http://schemas.microsoft.com/office/drawing/2014/main" id="{D341D49A-4958-4B78-8D01-C2D6BC55B215}"/>
              </a:ext>
            </a:extLst>
          </p:cNvPr>
          <p:cNvPicPr>
            <a:picLocks noGrp="1" noChangeAspect="1"/>
          </p:cNvPicPr>
          <p:nvPr>
            <p:ph idx="1"/>
          </p:nvPr>
        </p:nvPicPr>
        <p:blipFill>
          <a:blip r:embed="rId3"/>
          <a:stretch>
            <a:fillRect/>
          </a:stretch>
        </p:blipFill>
        <p:spPr>
          <a:xfrm>
            <a:off x="5642699" y="2491207"/>
            <a:ext cx="6208149" cy="4138766"/>
          </a:xfrm>
        </p:spPr>
      </p:pic>
      <p:sp>
        <p:nvSpPr>
          <p:cNvPr id="8" name="TextBox 7">
            <a:extLst>
              <a:ext uri="{FF2B5EF4-FFF2-40B4-BE49-F238E27FC236}">
                <a16:creationId xmlns:a16="http://schemas.microsoft.com/office/drawing/2014/main" id="{8744F692-AE9C-4BE9-BBA1-7CA9739D2B87}"/>
              </a:ext>
            </a:extLst>
          </p:cNvPr>
          <p:cNvSpPr txBox="1"/>
          <p:nvPr/>
        </p:nvSpPr>
        <p:spPr>
          <a:xfrm>
            <a:off x="3866341" y="4676125"/>
            <a:ext cx="1880679" cy="646331"/>
          </a:xfrm>
          <a:prstGeom prst="rect">
            <a:avLst/>
          </a:prstGeom>
          <a:noFill/>
        </p:spPr>
        <p:txBody>
          <a:bodyPr wrap="square" rtlCol="0">
            <a:spAutoFit/>
          </a:bodyPr>
          <a:lstStyle/>
          <a:p>
            <a:pPr algn="ctr"/>
            <a:r>
              <a:rPr lang="en-US" dirty="0"/>
              <a:t>Decreases with competition</a:t>
            </a:r>
          </a:p>
        </p:txBody>
      </p:sp>
      <p:sp>
        <p:nvSpPr>
          <p:cNvPr id="10" name="TextBox 9">
            <a:extLst>
              <a:ext uri="{FF2B5EF4-FFF2-40B4-BE49-F238E27FC236}">
                <a16:creationId xmlns:a16="http://schemas.microsoft.com/office/drawing/2014/main" id="{A23E2A74-E280-4DF8-A724-D39E8F3FDEE1}"/>
              </a:ext>
            </a:extLst>
          </p:cNvPr>
          <p:cNvSpPr txBox="1"/>
          <p:nvPr/>
        </p:nvSpPr>
        <p:spPr>
          <a:xfrm>
            <a:off x="1912759" y="4702252"/>
            <a:ext cx="1825052" cy="646331"/>
          </a:xfrm>
          <a:prstGeom prst="rect">
            <a:avLst/>
          </a:prstGeom>
          <a:noFill/>
        </p:spPr>
        <p:txBody>
          <a:bodyPr wrap="square" rtlCol="0">
            <a:spAutoFit/>
          </a:bodyPr>
          <a:lstStyle/>
          <a:p>
            <a:pPr algn="ctr"/>
            <a:r>
              <a:rPr lang="en-US" dirty="0"/>
              <a:t>Increases with more food</a:t>
            </a:r>
          </a:p>
        </p:txBody>
      </p:sp>
      <p:sp>
        <p:nvSpPr>
          <p:cNvPr id="11" name="TextBox 10">
            <a:extLst>
              <a:ext uri="{FF2B5EF4-FFF2-40B4-BE49-F238E27FC236}">
                <a16:creationId xmlns:a16="http://schemas.microsoft.com/office/drawing/2014/main" id="{A336DBC3-C784-453E-AE18-1A7DFBC18B1B}"/>
              </a:ext>
            </a:extLst>
          </p:cNvPr>
          <p:cNvSpPr txBox="1"/>
          <p:nvPr/>
        </p:nvSpPr>
        <p:spPr>
          <a:xfrm>
            <a:off x="1912759" y="3429000"/>
            <a:ext cx="1492179" cy="646331"/>
          </a:xfrm>
          <a:prstGeom prst="rect">
            <a:avLst/>
          </a:prstGeom>
          <a:noFill/>
        </p:spPr>
        <p:txBody>
          <a:bodyPr wrap="square" rtlCol="0">
            <a:spAutoFit/>
          </a:bodyPr>
          <a:lstStyle/>
          <a:p>
            <a:pPr algn="ctr"/>
            <a:r>
              <a:rPr lang="en-US" dirty="0"/>
              <a:t>Exponential growth</a:t>
            </a:r>
          </a:p>
        </p:txBody>
      </p:sp>
      <p:sp>
        <p:nvSpPr>
          <p:cNvPr id="12" name="TextBox 11">
            <a:extLst>
              <a:ext uri="{FF2B5EF4-FFF2-40B4-BE49-F238E27FC236}">
                <a16:creationId xmlns:a16="http://schemas.microsoft.com/office/drawing/2014/main" id="{979AB3F0-2EF8-439D-A7E8-142B2413D367}"/>
              </a:ext>
            </a:extLst>
          </p:cNvPr>
          <p:cNvSpPr txBox="1"/>
          <p:nvPr/>
        </p:nvSpPr>
        <p:spPr>
          <a:xfrm>
            <a:off x="3870412" y="3416734"/>
            <a:ext cx="1598843" cy="646331"/>
          </a:xfrm>
          <a:prstGeom prst="rect">
            <a:avLst/>
          </a:prstGeom>
          <a:noFill/>
        </p:spPr>
        <p:txBody>
          <a:bodyPr wrap="square" rtlCol="0">
            <a:spAutoFit/>
          </a:bodyPr>
          <a:lstStyle/>
          <a:p>
            <a:pPr algn="ctr"/>
            <a:r>
              <a:rPr lang="en-US" dirty="0"/>
              <a:t>Gets eaten </a:t>
            </a:r>
          </a:p>
          <a:p>
            <a:pPr algn="ctr"/>
            <a:r>
              <a:rPr lang="en-US" dirty="0"/>
              <a:t>by wolves</a:t>
            </a:r>
          </a:p>
        </p:txBody>
      </p:sp>
      <p:sp>
        <p:nvSpPr>
          <p:cNvPr id="3" name="Slide Number Placeholder 2">
            <a:extLst>
              <a:ext uri="{FF2B5EF4-FFF2-40B4-BE49-F238E27FC236}">
                <a16:creationId xmlns:a16="http://schemas.microsoft.com/office/drawing/2014/main" id="{9F7726C5-CEEC-4546-93A9-4D75C7C0FEE5}"/>
              </a:ext>
            </a:extLst>
          </p:cNvPr>
          <p:cNvSpPr>
            <a:spLocks noGrp="1"/>
          </p:cNvSpPr>
          <p:nvPr>
            <p:ph type="sldNum" sz="quarter" idx="12"/>
          </p:nvPr>
        </p:nvSpPr>
        <p:spPr/>
        <p:txBody>
          <a:bodyPr/>
          <a:lstStyle/>
          <a:p>
            <a:fld id="{D57F1E4F-1CFF-5643-939E-217C01CDF565}" type="slidenum">
              <a:rPr lang="en-US" smtClean="0"/>
              <a:pPr/>
              <a:t>27</a:t>
            </a:fld>
            <a:endParaRPr lang="en-US" dirty="0"/>
          </a:p>
        </p:txBody>
      </p:sp>
    </p:spTree>
    <p:extLst>
      <p:ext uri="{BB962C8B-B14F-4D97-AF65-F5344CB8AC3E}">
        <p14:creationId xmlns:p14="http://schemas.microsoft.com/office/powerpoint/2010/main" val="243339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1481B-643A-48FF-A5CC-C94C9D84DCBC}"/>
              </a:ext>
            </a:extLst>
          </p:cNvPr>
          <p:cNvSpPr>
            <a:spLocks noGrp="1"/>
          </p:cNvSpPr>
          <p:nvPr>
            <p:ph type="title"/>
          </p:nvPr>
        </p:nvSpPr>
        <p:spPr/>
        <p:txBody>
          <a:bodyPr/>
          <a:lstStyle/>
          <a:p>
            <a:r>
              <a:rPr lang="en-US" dirty="0"/>
              <a:t>Universal ODEs learn and extrapolate</a:t>
            </a:r>
            <a:br>
              <a:rPr lang="en-US" dirty="0"/>
            </a:br>
            <a:r>
              <a:rPr lang="en-US" dirty="0" err="1"/>
              <a:t>Lotka</a:t>
            </a:r>
            <a:r>
              <a:rPr lang="en-US" dirty="0"/>
              <a:t>-Volterra from small data!</a:t>
            </a:r>
          </a:p>
        </p:txBody>
      </p:sp>
      <p:pic>
        <p:nvPicPr>
          <p:cNvPr id="6" name="Picture 5">
            <a:extLst>
              <a:ext uri="{FF2B5EF4-FFF2-40B4-BE49-F238E27FC236}">
                <a16:creationId xmlns:a16="http://schemas.microsoft.com/office/drawing/2014/main" id="{1AC874B4-7C6E-4B90-8F3F-C4B34B59AEF1}"/>
              </a:ext>
            </a:extLst>
          </p:cNvPr>
          <p:cNvPicPr>
            <a:picLocks noChangeAspect="1"/>
          </p:cNvPicPr>
          <p:nvPr/>
        </p:nvPicPr>
        <p:blipFill>
          <a:blip r:embed="rId2"/>
          <a:stretch>
            <a:fillRect/>
          </a:stretch>
        </p:blipFill>
        <p:spPr>
          <a:xfrm>
            <a:off x="5844028" y="2389868"/>
            <a:ext cx="5865992" cy="3841751"/>
          </a:xfrm>
          <a:prstGeom prst="rect">
            <a:avLst/>
          </a:prstGeom>
        </p:spPr>
      </p:pic>
      <p:pic>
        <p:nvPicPr>
          <p:cNvPr id="9" name="Picture 8">
            <a:extLst>
              <a:ext uri="{FF2B5EF4-FFF2-40B4-BE49-F238E27FC236}">
                <a16:creationId xmlns:a16="http://schemas.microsoft.com/office/drawing/2014/main" id="{B8B523D4-EA7D-458A-9FEF-D9670B8F106B}"/>
              </a:ext>
            </a:extLst>
          </p:cNvPr>
          <p:cNvPicPr>
            <a:picLocks noChangeAspect="1"/>
          </p:cNvPicPr>
          <p:nvPr/>
        </p:nvPicPr>
        <p:blipFill>
          <a:blip r:embed="rId3"/>
          <a:stretch>
            <a:fillRect/>
          </a:stretch>
        </p:blipFill>
        <p:spPr>
          <a:xfrm>
            <a:off x="1809633" y="2658207"/>
            <a:ext cx="1876542" cy="916946"/>
          </a:xfrm>
          <a:prstGeom prst="rect">
            <a:avLst/>
          </a:prstGeom>
        </p:spPr>
      </p:pic>
      <p:sp>
        <p:nvSpPr>
          <p:cNvPr id="10" name="TextBox 9">
            <a:extLst>
              <a:ext uri="{FF2B5EF4-FFF2-40B4-BE49-F238E27FC236}">
                <a16:creationId xmlns:a16="http://schemas.microsoft.com/office/drawing/2014/main" id="{7525BDB3-0F68-420A-98D2-172A8C1775FF}"/>
              </a:ext>
            </a:extLst>
          </p:cNvPr>
          <p:cNvSpPr txBox="1"/>
          <p:nvPr/>
        </p:nvSpPr>
        <p:spPr>
          <a:xfrm>
            <a:off x="2391877" y="2389868"/>
            <a:ext cx="712054" cy="369332"/>
          </a:xfrm>
          <a:prstGeom prst="rect">
            <a:avLst/>
          </a:prstGeom>
          <a:noFill/>
        </p:spPr>
        <p:txBody>
          <a:bodyPr wrap="none" rtlCol="0">
            <a:spAutoFit/>
          </a:bodyPr>
          <a:lstStyle/>
          <a:p>
            <a:r>
              <a:rPr lang="en-US" dirty="0"/>
              <a:t>Truth</a:t>
            </a:r>
          </a:p>
        </p:txBody>
      </p:sp>
      <p:pic>
        <p:nvPicPr>
          <p:cNvPr id="12" name="Picture 11">
            <a:extLst>
              <a:ext uri="{FF2B5EF4-FFF2-40B4-BE49-F238E27FC236}">
                <a16:creationId xmlns:a16="http://schemas.microsoft.com/office/drawing/2014/main" id="{AAE63FFC-37B9-4A30-BFD9-B2657AEA1B1E}"/>
              </a:ext>
            </a:extLst>
          </p:cNvPr>
          <p:cNvPicPr>
            <a:picLocks noChangeAspect="1"/>
          </p:cNvPicPr>
          <p:nvPr/>
        </p:nvPicPr>
        <p:blipFill>
          <a:blip r:embed="rId4"/>
          <a:stretch>
            <a:fillRect/>
          </a:stretch>
        </p:blipFill>
        <p:spPr>
          <a:xfrm>
            <a:off x="1514244" y="4197875"/>
            <a:ext cx="2467319" cy="866896"/>
          </a:xfrm>
          <a:prstGeom prst="rect">
            <a:avLst/>
          </a:prstGeom>
        </p:spPr>
      </p:pic>
      <p:sp>
        <p:nvSpPr>
          <p:cNvPr id="15" name="TextBox 14">
            <a:extLst>
              <a:ext uri="{FF2B5EF4-FFF2-40B4-BE49-F238E27FC236}">
                <a16:creationId xmlns:a16="http://schemas.microsoft.com/office/drawing/2014/main" id="{01737485-0168-4540-864C-AF76B414B1C2}"/>
              </a:ext>
            </a:extLst>
          </p:cNvPr>
          <p:cNvSpPr txBox="1"/>
          <p:nvPr/>
        </p:nvSpPr>
        <p:spPr>
          <a:xfrm>
            <a:off x="669213" y="3749947"/>
            <a:ext cx="5174815" cy="369332"/>
          </a:xfrm>
          <a:prstGeom prst="rect">
            <a:avLst/>
          </a:prstGeom>
          <a:noFill/>
        </p:spPr>
        <p:txBody>
          <a:bodyPr wrap="none" rtlCol="0">
            <a:spAutoFit/>
          </a:bodyPr>
          <a:lstStyle/>
          <a:p>
            <a:r>
              <a:rPr lang="en-US" dirty="0"/>
              <a:t>Partially-known neural embedded equations</a:t>
            </a:r>
          </a:p>
        </p:txBody>
      </p:sp>
      <p:sp>
        <p:nvSpPr>
          <p:cNvPr id="13" name="TextBox 12">
            <a:extLst>
              <a:ext uri="{FF2B5EF4-FFF2-40B4-BE49-F238E27FC236}">
                <a16:creationId xmlns:a16="http://schemas.microsoft.com/office/drawing/2014/main" id="{84D9CD63-E8CE-4FDF-B873-2C269659AB1D}"/>
              </a:ext>
            </a:extLst>
          </p:cNvPr>
          <p:cNvSpPr txBox="1"/>
          <p:nvPr/>
        </p:nvSpPr>
        <p:spPr>
          <a:xfrm>
            <a:off x="446793" y="5241443"/>
            <a:ext cx="5944256" cy="1477328"/>
          </a:xfrm>
          <a:prstGeom prst="rect">
            <a:avLst/>
          </a:prstGeom>
          <a:noFill/>
        </p:spPr>
        <p:txBody>
          <a:bodyPr wrap="none" rtlCol="0">
            <a:spAutoFit/>
          </a:bodyPr>
          <a:lstStyle/>
          <a:p>
            <a:r>
              <a:rPr lang="en-US" dirty="0"/>
              <a:t>Automatically recover the long term behavior</a:t>
            </a:r>
          </a:p>
          <a:p>
            <a:r>
              <a:rPr lang="en-US" dirty="0"/>
              <a:t>from less than half of a period in a cyclic </a:t>
            </a:r>
          </a:p>
          <a:p>
            <a:r>
              <a:rPr lang="en-US" dirty="0"/>
              <a:t>time series!</a:t>
            </a:r>
          </a:p>
          <a:p>
            <a:endParaRPr lang="en-US" dirty="0"/>
          </a:p>
          <a:p>
            <a:r>
              <a:rPr lang="en-US" b="1" dirty="0"/>
              <a:t>Turn neural networks back into equations with </a:t>
            </a:r>
            <a:r>
              <a:rPr lang="en-US" b="1" dirty="0" err="1"/>
              <a:t>SInDy</a:t>
            </a:r>
            <a:endParaRPr lang="en-US" b="1" dirty="0"/>
          </a:p>
        </p:txBody>
      </p:sp>
    </p:spTree>
    <p:extLst>
      <p:ext uri="{BB962C8B-B14F-4D97-AF65-F5344CB8AC3E}">
        <p14:creationId xmlns:p14="http://schemas.microsoft.com/office/powerpoint/2010/main" val="25418363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822FB-DEFC-43F0-8A56-9E7F63E4FFF2}"/>
              </a:ext>
            </a:extLst>
          </p:cNvPr>
          <p:cNvSpPr>
            <a:spLocks noGrp="1"/>
          </p:cNvSpPr>
          <p:nvPr>
            <p:ph type="title"/>
          </p:nvPr>
        </p:nvSpPr>
        <p:spPr/>
        <p:txBody>
          <a:bodyPr/>
          <a:lstStyle/>
          <a:p>
            <a:r>
              <a:rPr lang="en-US" dirty="0"/>
              <a:t>Automatically Learning PDEs from Data: Universal PDEs for Fisher-KPP</a:t>
            </a:r>
          </a:p>
        </p:txBody>
      </p:sp>
      <p:pic>
        <p:nvPicPr>
          <p:cNvPr id="5" name="Content Placeholder 4">
            <a:extLst>
              <a:ext uri="{FF2B5EF4-FFF2-40B4-BE49-F238E27FC236}">
                <a16:creationId xmlns:a16="http://schemas.microsoft.com/office/drawing/2014/main" id="{E41885C3-D0EF-45F9-AC54-2506AB8925E6}"/>
              </a:ext>
            </a:extLst>
          </p:cNvPr>
          <p:cNvPicPr>
            <a:picLocks noGrp="1" noChangeAspect="1"/>
          </p:cNvPicPr>
          <p:nvPr>
            <p:ph idx="1"/>
          </p:nvPr>
        </p:nvPicPr>
        <p:blipFill>
          <a:blip r:embed="rId2"/>
          <a:stretch>
            <a:fillRect/>
          </a:stretch>
        </p:blipFill>
        <p:spPr>
          <a:xfrm>
            <a:off x="1638336" y="4205444"/>
            <a:ext cx="3248478" cy="514422"/>
          </a:xfrm>
        </p:spPr>
      </p:pic>
      <p:pic>
        <p:nvPicPr>
          <p:cNvPr id="7" name="Picture 6">
            <a:extLst>
              <a:ext uri="{FF2B5EF4-FFF2-40B4-BE49-F238E27FC236}">
                <a16:creationId xmlns:a16="http://schemas.microsoft.com/office/drawing/2014/main" id="{97511EB6-D83E-44C0-B3AF-9A3BEC3BE5B0}"/>
              </a:ext>
            </a:extLst>
          </p:cNvPr>
          <p:cNvPicPr>
            <a:picLocks noChangeAspect="1"/>
          </p:cNvPicPr>
          <p:nvPr/>
        </p:nvPicPr>
        <p:blipFill>
          <a:blip r:embed="rId3"/>
          <a:stretch>
            <a:fillRect/>
          </a:stretch>
        </p:blipFill>
        <p:spPr>
          <a:xfrm>
            <a:off x="7214736" y="2438400"/>
            <a:ext cx="4183629" cy="4239082"/>
          </a:xfrm>
          <a:prstGeom prst="rect">
            <a:avLst/>
          </a:prstGeom>
        </p:spPr>
      </p:pic>
      <p:sp>
        <p:nvSpPr>
          <p:cNvPr id="8" name="TextBox 7">
            <a:extLst>
              <a:ext uri="{FF2B5EF4-FFF2-40B4-BE49-F238E27FC236}">
                <a16:creationId xmlns:a16="http://schemas.microsoft.com/office/drawing/2014/main" id="{BA132381-46DC-404B-A6DE-56DEC17CCD70}"/>
              </a:ext>
            </a:extLst>
          </p:cNvPr>
          <p:cNvSpPr txBox="1"/>
          <p:nvPr/>
        </p:nvSpPr>
        <p:spPr>
          <a:xfrm>
            <a:off x="1810776" y="2438400"/>
            <a:ext cx="3084499" cy="369332"/>
          </a:xfrm>
          <a:prstGeom prst="rect">
            <a:avLst/>
          </a:prstGeom>
          <a:noFill/>
        </p:spPr>
        <p:txBody>
          <a:bodyPr wrap="none" rtlCol="0">
            <a:spAutoFit/>
          </a:bodyPr>
          <a:lstStyle/>
          <a:p>
            <a:r>
              <a:rPr lang="en-US" dirty="0"/>
              <a:t>Truth: Fisher-KPP Equations</a:t>
            </a:r>
          </a:p>
        </p:txBody>
      </p:sp>
      <p:pic>
        <p:nvPicPr>
          <p:cNvPr id="10" name="Picture 9">
            <a:extLst>
              <a:ext uri="{FF2B5EF4-FFF2-40B4-BE49-F238E27FC236}">
                <a16:creationId xmlns:a16="http://schemas.microsoft.com/office/drawing/2014/main" id="{117149A7-65B2-44BC-A3B7-3CA3434B7A7E}"/>
              </a:ext>
            </a:extLst>
          </p:cNvPr>
          <p:cNvPicPr>
            <a:picLocks noChangeAspect="1"/>
          </p:cNvPicPr>
          <p:nvPr/>
        </p:nvPicPr>
        <p:blipFill>
          <a:blip r:embed="rId4"/>
          <a:stretch>
            <a:fillRect/>
          </a:stretch>
        </p:blipFill>
        <p:spPr>
          <a:xfrm>
            <a:off x="1900310" y="2861471"/>
            <a:ext cx="2724530" cy="514422"/>
          </a:xfrm>
          <a:prstGeom prst="rect">
            <a:avLst/>
          </a:prstGeom>
        </p:spPr>
      </p:pic>
      <p:sp>
        <p:nvSpPr>
          <p:cNvPr id="11" name="TextBox 10">
            <a:extLst>
              <a:ext uri="{FF2B5EF4-FFF2-40B4-BE49-F238E27FC236}">
                <a16:creationId xmlns:a16="http://schemas.microsoft.com/office/drawing/2014/main" id="{B6B195D7-4737-454C-9E44-D8919DD0E131}"/>
              </a:ext>
            </a:extLst>
          </p:cNvPr>
          <p:cNvSpPr txBox="1"/>
          <p:nvPr/>
        </p:nvSpPr>
        <p:spPr>
          <a:xfrm>
            <a:off x="1422096" y="3836112"/>
            <a:ext cx="4145687" cy="369332"/>
          </a:xfrm>
          <a:prstGeom prst="rect">
            <a:avLst/>
          </a:prstGeom>
          <a:noFill/>
        </p:spPr>
        <p:txBody>
          <a:bodyPr wrap="none" rtlCol="0">
            <a:spAutoFit/>
          </a:bodyPr>
          <a:lstStyle/>
          <a:p>
            <a:r>
              <a:rPr lang="en-US" dirty="0"/>
              <a:t>Truth: Universal Differential Equation</a:t>
            </a:r>
          </a:p>
        </p:txBody>
      </p:sp>
      <p:sp>
        <p:nvSpPr>
          <p:cNvPr id="12" name="TextBox 11">
            <a:extLst>
              <a:ext uri="{FF2B5EF4-FFF2-40B4-BE49-F238E27FC236}">
                <a16:creationId xmlns:a16="http://schemas.microsoft.com/office/drawing/2014/main" id="{7126A805-839F-4F7B-A546-8E8B075D1C1D}"/>
              </a:ext>
            </a:extLst>
          </p:cNvPr>
          <p:cNvSpPr txBox="1"/>
          <p:nvPr/>
        </p:nvSpPr>
        <p:spPr>
          <a:xfrm>
            <a:off x="704675" y="5005973"/>
            <a:ext cx="5750292" cy="923330"/>
          </a:xfrm>
          <a:prstGeom prst="rect">
            <a:avLst/>
          </a:prstGeom>
          <a:noFill/>
        </p:spPr>
        <p:txBody>
          <a:bodyPr wrap="none" rtlCol="0">
            <a:spAutoFit/>
          </a:bodyPr>
          <a:lstStyle/>
          <a:p>
            <a:r>
              <a:rPr lang="en-US" dirty="0"/>
              <a:t>Automatically recover that the dynamical system</a:t>
            </a:r>
          </a:p>
          <a:p>
            <a:r>
              <a:rPr lang="en-US" dirty="0"/>
              <a:t>has a diffusion operator and a quadratic reaction</a:t>
            </a:r>
          </a:p>
          <a:p>
            <a:r>
              <a:rPr lang="en-US" dirty="0"/>
              <a:t>term!</a:t>
            </a:r>
          </a:p>
        </p:txBody>
      </p:sp>
    </p:spTree>
    <p:extLst>
      <p:ext uri="{BB962C8B-B14F-4D97-AF65-F5344CB8AC3E}">
        <p14:creationId xmlns:p14="http://schemas.microsoft.com/office/powerpoint/2010/main" val="355569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C3F22-A5D4-4CAE-A091-66B3DF58727C}"/>
              </a:ext>
            </a:extLst>
          </p:cNvPr>
          <p:cNvSpPr>
            <a:spLocks noGrp="1"/>
          </p:cNvSpPr>
          <p:nvPr>
            <p:ph type="title"/>
          </p:nvPr>
        </p:nvSpPr>
        <p:spPr>
          <a:xfrm>
            <a:off x="1154954" y="973669"/>
            <a:ext cx="9170146" cy="706964"/>
          </a:xfrm>
        </p:spPr>
        <p:txBody>
          <a:bodyPr/>
          <a:lstStyle/>
          <a:p>
            <a:r>
              <a:rPr lang="en-US" dirty="0"/>
              <a:t>Mechanistic vs Non-Mechanistic Models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E210D59-0B2C-44C2-9B58-4A164CBD12A4}"/>
                  </a:ext>
                </a:extLst>
              </p:cNvPr>
              <p:cNvSpPr>
                <a:spLocks noGrp="1"/>
              </p:cNvSpPr>
              <p:nvPr>
                <p:ph idx="1"/>
              </p:nvPr>
            </p:nvSpPr>
            <p:spPr>
              <a:xfrm>
                <a:off x="323851" y="2603500"/>
                <a:ext cx="11572874" cy="3997326"/>
              </a:xfrm>
            </p:spPr>
            <p:txBody>
              <a:bodyPr>
                <a:normAutofit lnSpcReduction="10000"/>
              </a:bodyPr>
              <a:lstStyle/>
              <a:p>
                <a:pPr marL="0" indent="0">
                  <a:buNone/>
                </a:pPr>
                <a:r>
                  <a:rPr lang="en-US" dirty="0"/>
                  <a:t>Let’s say we want to define a nonlinear model for the population of rabbits. There are three basic ways to do this:</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𝑅𝑎𝑏𝑏𝑖𝑡𝑠</m:t>
                      </m:r>
                      <m:r>
                        <a:rPr lang="en-US" b="0" i="1" smtClean="0">
                          <a:latin typeface="Cambria Math" panose="02040503050406030204" pitchFamily="18" charset="0"/>
                        </a:rPr>
                        <m:t> </m:t>
                      </m:r>
                      <m:r>
                        <a:rPr lang="en-US" b="0" i="1" smtClean="0">
                          <a:latin typeface="Cambria Math" panose="02040503050406030204" pitchFamily="18" charset="0"/>
                        </a:rPr>
                        <m:t>𝑡𝑜𝑚𝑜𝑟𝑟𝑜𝑤</m:t>
                      </m:r>
                      <m:r>
                        <a:rPr lang="en-US" b="0" i="1" smtClean="0">
                          <a:latin typeface="Cambria Math" panose="02040503050406030204" pitchFamily="18" charset="0"/>
                        </a:rPr>
                        <m:t>=</m:t>
                      </m:r>
                      <m:r>
                        <a:rPr lang="en-US" b="0" i="1" smtClean="0">
                          <a:latin typeface="Cambria Math" panose="02040503050406030204" pitchFamily="18" charset="0"/>
                        </a:rPr>
                        <m:t>𝑀𝑜𝑑𝑒𝑙</m:t>
                      </m:r>
                      <m:r>
                        <a:rPr lang="en-US" b="0" i="1" smtClean="0">
                          <a:latin typeface="Cambria Math" panose="02040503050406030204" pitchFamily="18" charset="0"/>
                        </a:rPr>
                        <m:t>(</m:t>
                      </m:r>
                      <m:r>
                        <a:rPr lang="en-US" b="0" i="1" smtClean="0">
                          <a:latin typeface="Cambria Math" panose="02040503050406030204" pitchFamily="18" charset="0"/>
                        </a:rPr>
                        <m:t>𝑅𝑎𝑏𝑖𝑡𝑠</m:t>
                      </m:r>
                      <m:r>
                        <a:rPr lang="en-US" b="0" i="1" smtClean="0">
                          <a:latin typeface="Cambria Math" panose="02040503050406030204" pitchFamily="18" charset="0"/>
                        </a:rPr>
                        <m:t> </m:t>
                      </m:r>
                      <m:r>
                        <a:rPr lang="en-US" b="0" i="1" smtClean="0">
                          <a:latin typeface="Cambria Math" panose="02040503050406030204" pitchFamily="18" charset="0"/>
                        </a:rPr>
                        <m:t>𝑡𝑜𝑑𝑎𝑦</m:t>
                      </m:r>
                      <m:r>
                        <a:rPr lang="en-US" b="0" i="1" smtClean="0">
                          <a:latin typeface="Cambria Math" panose="02040503050406030204" pitchFamily="18" charset="0"/>
                        </a:rPr>
                        <m:t>)</m:t>
                      </m:r>
                    </m:oMath>
                  </m:oMathPara>
                </a14:m>
                <a:endParaRPr lang="en-US" dirty="0"/>
              </a:p>
              <a:p>
                <a:r>
                  <a:rPr lang="en-US" dirty="0"/>
                  <a:t>Analytical solutions require that someone explicitly define a nonlinear model. Clearly doesn’t scale.</a:t>
                </a:r>
              </a:p>
              <a:p>
                <a:r>
                  <a:rPr lang="en-US" dirty="0"/>
                  <a:t>Differential equations describe mechanisms/structure and let the equations naturally evolve from this description</a:t>
                </a:r>
              </a:p>
              <a:p>
                <a:pPr lvl="1"/>
                <a14:m>
                  <m:oMath xmlns:m="http://schemas.openxmlformats.org/officeDocument/2006/math">
                    <m:r>
                      <a:rPr lang="en-US" b="0" i="1" smtClean="0">
                        <a:latin typeface="Cambria Math" panose="02040503050406030204" pitchFamily="18" charset="0"/>
                      </a:rPr>
                      <m:t>𝑅𝑎𝑏𝑏𝑖𝑡</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𝛼</m:t>
                    </m:r>
                    <m:r>
                      <a:rPr lang="en-US" b="0" i="1" smtClean="0">
                        <a:latin typeface="Cambria Math" panose="02040503050406030204" pitchFamily="18" charset="0"/>
                      </a:rPr>
                      <m:t>𝑅𝑎𝑏𝑏𝑖𝑡𝑠</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oMath>
                </a14:m>
                <a:r>
                  <a:rPr lang="en-US" dirty="0"/>
                  <a:t> encodes “the rate at which the population is growing depends on the current number of rabbits”.</a:t>
                </a:r>
              </a:p>
              <a:p>
                <a:r>
                  <a:rPr lang="en-US" dirty="0"/>
                  <a:t>Machine learning models specify a learnable black box, where with the right parameters they can fit any nonlinear function.</a:t>
                </a:r>
              </a:p>
              <a:p>
                <a:endParaRPr lang="en-US" dirty="0"/>
              </a:p>
              <a:p>
                <a:pPr marL="0" indent="0">
                  <a:buNone/>
                </a:pPr>
                <a:r>
                  <a:rPr lang="en-US" dirty="0"/>
                  <a:t>Which is best?</a:t>
                </a:r>
              </a:p>
            </p:txBody>
          </p:sp>
        </mc:Choice>
        <mc:Fallback xmlns="">
          <p:sp>
            <p:nvSpPr>
              <p:cNvPr id="3" name="Content Placeholder 2">
                <a:extLst>
                  <a:ext uri="{FF2B5EF4-FFF2-40B4-BE49-F238E27FC236}">
                    <a16:creationId xmlns:a16="http://schemas.microsoft.com/office/drawing/2014/main" id="{5E210D59-0B2C-44C2-9B58-4A164CBD12A4}"/>
                  </a:ext>
                </a:extLst>
              </p:cNvPr>
              <p:cNvSpPr>
                <a:spLocks noGrp="1" noRot="1" noChangeAspect="1" noMove="1" noResize="1" noEditPoints="1" noAdjustHandles="1" noChangeArrowheads="1" noChangeShapeType="1" noTextEdit="1"/>
              </p:cNvSpPr>
              <p:nvPr>
                <p:ph idx="1"/>
              </p:nvPr>
            </p:nvSpPr>
            <p:spPr>
              <a:xfrm>
                <a:off x="323851" y="2603500"/>
                <a:ext cx="11572874" cy="3997326"/>
              </a:xfrm>
              <a:blipFill>
                <a:blip r:embed="rId2"/>
                <a:stretch>
                  <a:fillRect l="-421" t="-1524" r="-790"/>
                </a:stretch>
              </a:blipFill>
            </p:spPr>
            <p:txBody>
              <a:bodyPr/>
              <a:lstStyle/>
              <a:p>
                <a:r>
                  <a:rPr lang="en-US">
                    <a:noFill/>
                  </a:rPr>
                  <a:t> </a:t>
                </a:r>
              </a:p>
            </p:txBody>
          </p:sp>
        </mc:Fallback>
      </mc:AlternateContent>
    </p:spTree>
    <p:extLst>
      <p:ext uri="{BB962C8B-B14F-4D97-AF65-F5344CB8AC3E}">
        <p14:creationId xmlns:p14="http://schemas.microsoft.com/office/powerpoint/2010/main" val="3598047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05F62-F027-4F31-9189-4A6DBEF5836B}"/>
              </a:ext>
            </a:extLst>
          </p:cNvPr>
          <p:cNvSpPr>
            <a:spLocks noGrp="1"/>
          </p:cNvSpPr>
          <p:nvPr>
            <p:ph type="title"/>
          </p:nvPr>
        </p:nvSpPr>
        <p:spPr/>
        <p:txBody>
          <a:bodyPr/>
          <a:lstStyle/>
          <a:p>
            <a:r>
              <a:rPr lang="en-US" dirty="0"/>
              <a:t>Universal SDEs: Nonlinear Timeseries Learning and Extrapolation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37FA258-A5BC-4B21-BDB3-36EFBB7E80DE}"/>
                  </a:ext>
                </a:extLst>
              </p:cNvPr>
              <p:cNvSpPr>
                <a:spLocks noGrp="1"/>
              </p:cNvSpPr>
              <p:nvPr>
                <p:ph idx="1"/>
              </p:nvPr>
            </p:nvSpPr>
            <p:spPr>
              <a:xfrm>
                <a:off x="516780" y="2860675"/>
                <a:ext cx="3798046" cy="3416300"/>
              </a:xfrm>
            </p:spPr>
            <p:txBody>
              <a:bodyPr/>
              <a:lstStyle/>
              <a:p>
                <a:r>
                  <a:rPr lang="en-US" dirty="0"/>
                  <a:t>DiffEqFlux.jl was the first software to be able to fit neural stochastic differential equations. These are neural differential equations with a deterministic and stochastic evolution:</a:t>
                </a:r>
              </a:p>
              <a:p>
                <a:pPr marL="45720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𝑡</m:t>
                          </m:r>
                        </m:e>
                      </m:d>
                      <m:r>
                        <a:rPr lang="en-US" b="0" i="1" smtClean="0">
                          <a:latin typeface="Cambria Math" panose="02040503050406030204" pitchFamily="18" charset="0"/>
                        </a:rPr>
                        <m:t>𝑑𝑡</m:t>
                      </m:r>
                      <m:r>
                        <a:rPr lang="en-US" b="0" i="1" smtClean="0">
                          <a:latin typeface="Cambria Math" panose="02040503050406030204" pitchFamily="18" charset="0"/>
                        </a:rPr>
                        <m:t>+</m:t>
                      </m:r>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𝑡</m:t>
                          </m:r>
                        </m:e>
                      </m:d>
                      <m:r>
                        <a:rPr lang="en-US" b="0" i="1" smtClean="0">
                          <a:latin typeface="Cambria Math" panose="02040503050406030204" pitchFamily="18" charset="0"/>
                        </a:rPr>
                        <m:t>𝑑</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𝑡</m:t>
                          </m:r>
                        </m:sub>
                      </m:sSub>
                    </m:oMath>
                  </m:oMathPara>
                </a14:m>
                <a:endParaRPr lang="en-US" dirty="0"/>
              </a:p>
              <a:p>
                <a:pPr marL="457200" lvl="1" indent="0">
                  <a:buNone/>
                </a:pPr>
                <a:r>
                  <a:rPr lang="en-US" dirty="0"/>
                  <a:t>Allows for direct training and discovery of financial “quant” models</a:t>
                </a:r>
              </a:p>
            </p:txBody>
          </p:sp>
        </mc:Choice>
        <mc:Fallback xmlns="">
          <p:sp>
            <p:nvSpPr>
              <p:cNvPr id="3" name="Content Placeholder 2">
                <a:extLst>
                  <a:ext uri="{FF2B5EF4-FFF2-40B4-BE49-F238E27FC236}">
                    <a16:creationId xmlns:a16="http://schemas.microsoft.com/office/drawing/2014/main" id="{A37FA258-A5BC-4B21-BDB3-36EFBB7E80DE}"/>
                  </a:ext>
                </a:extLst>
              </p:cNvPr>
              <p:cNvSpPr>
                <a:spLocks noGrp="1" noRot="1" noChangeAspect="1" noMove="1" noResize="1" noEditPoints="1" noAdjustHandles="1" noChangeArrowheads="1" noChangeShapeType="1" noTextEdit="1"/>
              </p:cNvSpPr>
              <p:nvPr>
                <p:ph idx="1"/>
              </p:nvPr>
            </p:nvSpPr>
            <p:spPr>
              <a:xfrm>
                <a:off x="516780" y="2860675"/>
                <a:ext cx="3798046" cy="3416300"/>
              </a:xfrm>
              <a:blipFill>
                <a:blip r:embed="rId3"/>
                <a:stretch>
                  <a:fillRect l="-482" t="-891"/>
                </a:stretch>
              </a:blipFill>
            </p:spPr>
            <p:txBody>
              <a:bodyPr/>
              <a:lstStyle/>
              <a:p>
                <a:r>
                  <a:rPr lang="en-US">
                    <a:noFill/>
                  </a:rPr>
                  <a:t> </a:t>
                </a:r>
              </a:p>
            </p:txBody>
          </p:sp>
        </mc:Fallback>
      </mc:AlternateContent>
      <p:graphicFrame>
        <p:nvGraphicFramePr>
          <p:cNvPr id="4" name="Object 3">
            <a:extLst>
              <a:ext uri="{FF2B5EF4-FFF2-40B4-BE49-F238E27FC236}">
                <a16:creationId xmlns:a16="http://schemas.microsoft.com/office/drawing/2014/main" id="{3E5BE4AF-81BF-4246-ADD2-CB0DCFD70E8C}"/>
              </a:ext>
            </a:extLst>
          </p:cNvPr>
          <p:cNvGraphicFramePr>
            <a:graphicFrameLocks noChangeAspect="1"/>
          </p:cNvGraphicFramePr>
          <p:nvPr/>
        </p:nvGraphicFramePr>
        <p:xfrm>
          <a:off x="4824188" y="2096970"/>
          <a:ext cx="6698632" cy="4465755"/>
        </p:xfrm>
        <a:graphic>
          <a:graphicData uri="http://schemas.openxmlformats.org/presentationml/2006/ole">
            <mc:AlternateContent xmlns:mc="http://schemas.openxmlformats.org/markup-compatibility/2006">
              <mc:Choice xmlns:v="urn:schemas-microsoft-com:vml" Requires="v">
                <p:oleObj spid="_x0000_s1027" name="Acrobat Document" r:id="rId4" imgW="3809896" imgH="2539954" progId="Acrobat.Document.DC">
                  <p:embed/>
                </p:oleObj>
              </mc:Choice>
              <mc:Fallback>
                <p:oleObj name="Acrobat Document" r:id="rId4" imgW="3809896" imgH="2539954" progId="Acrobat.Document.DC">
                  <p:embed/>
                  <p:pic>
                    <p:nvPicPr>
                      <p:cNvPr id="4" name="Object 3">
                        <a:extLst>
                          <a:ext uri="{FF2B5EF4-FFF2-40B4-BE49-F238E27FC236}">
                            <a16:creationId xmlns:a16="http://schemas.microsoft.com/office/drawing/2014/main" id="{3E5BE4AF-81BF-4246-ADD2-CB0DCFD70E8C}"/>
                          </a:ext>
                        </a:extLst>
                      </p:cNvPr>
                      <p:cNvPicPr/>
                      <p:nvPr/>
                    </p:nvPicPr>
                    <p:blipFill>
                      <a:blip r:embed="rId5"/>
                      <a:stretch>
                        <a:fillRect/>
                      </a:stretch>
                    </p:blipFill>
                    <p:spPr>
                      <a:xfrm>
                        <a:off x="4824188" y="2096970"/>
                        <a:ext cx="6698632" cy="4465755"/>
                      </a:xfrm>
                      <a:prstGeom prst="rect">
                        <a:avLst/>
                      </a:prstGeom>
                    </p:spPr>
                  </p:pic>
                </p:oleObj>
              </mc:Fallback>
            </mc:AlternateContent>
          </a:graphicData>
        </a:graphic>
      </p:graphicFrame>
    </p:spTree>
    <p:extLst>
      <p:ext uri="{BB962C8B-B14F-4D97-AF65-F5344CB8AC3E}">
        <p14:creationId xmlns:p14="http://schemas.microsoft.com/office/powerpoint/2010/main" val="3075111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148558-708B-481D-96AD-5B776D8385E6}"/>
              </a:ext>
            </a:extLst>
          </p:cNvPr>
          <p:cNvSpPr>
            <a:spLocks noGrp="1"/>
          </p:cNvSpPr>
          <p:nvPr>
            <p:ph type="title"/>
          </p:nvPr>
        </p:nvSpPr>
        <p:spPr>
          <a:xfrm>
            <a:off x="1154953" y="969264"/>
            <a:ext cx="9268149" cy="704088"/>
          </a:xfrm>
        </p:spPr>
        <p:txBody>
          <a:bodyPr/>
          <a:lstStyle/>
          <a:p>
            <a:r>
              <a:rPr lang="en-US" dirty="0"/>
              <a:t>Universal PDEs for Acceleration: Automated Climate Parameterizations</a:t>
            </a: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E6CA7FB0-5806-4D58-AC08-1483748227A8}"/>
                  </a:ext>
                </a:extLst>
              </p:cNvPr>
              <p:cNvSpPr>
                <a:spLocks noGrp="1"/>
              </p:cNvSpPr>
              <p:nvPr>
                <p:ph sz="half" idx="2"/>
              </p:nvPr>
            </p:nvSpPr>
            <p:spPr>
              <a:xfrm>
                <a:off x="6208776" y="2603499"/>
                <a:ext cx="4828032" cy="4139638"/>
              </a:xfrm>
            </p:spPr>
            <p:txBody>
              <a:bodyPr>
                <a:normAutofit fontScale="70000" lnSpcReduction="20000"/>
              </a:bodyPr>
              <a:lstStyle/>
              <a:p>
                <a:r>
                  <a:rPr lang="en-US" dirty="0"/>
                  <a:t>Boussinesq Equations (</a:t>
                </a:r>
                <a:r>
                  <a:rPr lang="en-US" dirty="0" err="1"/>
                  <a:t>Navier</a:t>
                </a:r>
                <a:r>
                  <a:rPr lang="en-US" dirty="0"/>
                  <a:t>-Stokes) are used in climate models</a:t>
                </a:r>
              </a:p>
              <a:p>
                <a:endParaRPr lang="en-US" dirty="0"/>
              </a:p>
              <a:p>
                <a:endParaRPr lang="en-US" dirty="0"/>
              </a:p>
              <a:p>
                <a:endParaRPr lang="en-US" dirty="0"/>
              </a:p>
              <a:p>
                <a:endParaRPr lang="en-US" dirty="0"/>
              </a:p>
              <a:p>
                <a:pPr marL="0" indent="0">
                  <a:buNone/>
                </a:pPr>
                <a:endParaRPr lang="en-US" dirty="0"/>
              </a:p>
              <a:p>
                <a:r>
                  <a:rPr lang="en-US" dirty="0"/>
                  <a:t>People attempt to solve this by “parameterizing”, i.e. getting a 1-dimensional approximation through averaging:</a:t>
                </a:r>
              </a:p>
              <a:p>
                <a:endParaRPr lang="en-US" dirty="0"/>
              </a:p>
              <a:p>
                <a:endParaRPr lang="en-US" dirty="0"/>
              </a:p>
              <a:p>
                <a:pPr marL="0" indent="0">
                  <a:buNone/>
                </a:pPr>
                <a:r>
                  <a:rPr lang="en-US" dirty="0"/>
                  <a:t>where </a:t>
                </a:r>
                <a14:m>
                  <m:oMath xmlns:m="http://schemas.openxmlformats.org/officeDocument/2006/math">
                    <m:acc>
                      <m:accPr>
                        <m:chr m:val="̅"/>
                        <m:ctrlPr>
                          <a:rPr lang="en-US" b="0" i="1" smtClean="0">
                            <a:latin typeface="Cambria Math" panose="02040503050406030204" pitchFamily="18" charset="0"/>
                          </a:rPr>
                        </m:ctrlPr>
                      </m:acc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𝑤</m:t>
                            </m:r>
                          </m:e>
                          <m:sup>
                            <m:r>
                              <a:rPr lang="en-US" b="0" i="1" smtClean="0">
                                <a:latin typeface="Cambria Math" panose="02040503050406030204" pitchFamily="18" charset="0"/>
                              </a:rPr>
                              <m:t>′</m:t>
                            </m:r>
                          </m:sup>
                        </m:sSup>
                        <m:r>
                          <a:rPr lang="en-US" b="0" i="1" smtClean="0">
                            <a:latin typeface="Cambria Math" panose="02040503050406030204" pitchFamily="18" charset="0"/>
                          </a:rPr>
                          <m:t>𝑐</m:t>
                        </m:r>
                        <m:r>
                          <a:rPr lang="en-US" b="0" i="1" smtClean="0">
                            <a:latin typeface="Cambria Math" panose="02040503050406030204" pitchFamily="18" charset="0"/>
                          </a:rPr>
                          <m:t>′</m:t>
                        </m:r>
                      </m:e>
                    </m:acc>
                  </m:oMath>
                </a14:m>
                <a:r>
                  <a:rPr lang="en-US" dirty="0"/>
                  <a:t> is unknown.</a:t>
                </a:r>
              </a:p>
              <a:p>
                <a:r>
                  <a:rPr lang="en-US" dirty="0"/>
                  <a:t>Instead of picking a form for </a:t>
                </a:r>
                <a14:m>
                  <m:oMath xmlns:m="http://schemas.openxmlformats.org/officeDocument/2006/math">
                    <m:acc>
                      <m:accPr>
                        <m:chr m:val="̅"/>
                        <m:ctrlPr>
                          <a:rPr lang="en-US" i="1">
                            <a:latin typeface="Cambria Math" panose="02040503050406030204" pitchFamily="18" charset="0"/>
                          </a:rPr>
                        </m:ctrlPr>
                      </m:accPr>
                      <m:e>
                        <m:sSup>
                          <m:sSupPr>
                            <m:ctrlPr>
                              <a:rPr lang="en-US" i="1">
                                <a:latin typeface="Cambria Math" panose="02040503050406030204" pitchFamily="18" charset="0"/>
                              </a:rPr>
                            </m:ctrlPr>
                          </m:sSupPr>
                          <m:e>
                            <m:r>
                              <a:rPr lang="en-US" i="1">
                                <a:latin typeface="Cambria Math" panose="02040503050406030204" pitchFamily="18" charset="0"/>
                              </a:rPr>
                              <m:t>𝑤</m:t>
                            </m:r>
                          </m:e>
                          <m:sup>
                            <m:r>
                              <a:rPr lang="en-US" i="1">
                                <a:latin typeface="Cambria Math" panose="02040503050406030204" pitchFamily="18" charset="0"/>
                              </a:rPr>
                              <m:t>′</m:t>
                            </m:r>
                          </m:sup>
                        </m:sSup>
                        <m:r>
                          <a:rPr lang="en-US" i="1">
                            <a:latin typeface="Cambria Math" panose="02040503050406030204" pitchFamily="18" charset="0"/>
                          </a:rPr>
                          <m:t>𝑐</m:t>
                        </m:r>
                        <m:r>
                          <a:rPr lang="en-US" i="1">
                            <a:latin typeface="Cambria Math" panose="02040503050406030204" pitchFamily="18" charset="0"/>
                          </a:rPr>
                          <m:t>′</m:t>
                        </m:r>
                      </m:e>
                    </m:acc>
                  </m:oMath>
                </a14:m>
                <a:r>
                  <a:rPr lang="en-US" dirty="0"/>
                  <a:t>(the current method), replace it with a neural network and learn it from small scale simulations! Discretize. Result: Neural ODE.</a:t>
                </a:r>
              </a:p>
            </p:txBody>
          </p:sp>
        </mc:Choice>
        <mc:Fallback xmlns="">
          <p:sp>
            <p:nvSpPr>
              <p:cNvPr id="8" name="Content Placeholder 7">
                <a:extLst>
                  <a:ext uri="{FF2B5EF4-FFF2-40B4-BE49-F238E27FC236}">
                    <a16:creationId xmlns:a16="http://schemas.microsoft.com/office/drawing/2014/main" id="{E6CA7FB0-5806-4D58-AC08-1483748227A8}"/>
                  </a:ext>
                </a:extLst>
              </p:cNvPr>
              <p:cNvSpPr>
                <a:spLocks noGrp="1" noRot="1" noChangeAspect="1" noMove="1" noResize="1" noEditPoints="1" noAdjustHandles="1" noChangeArrowheads="1" noChangeShapeType="1" noTextEdit="1"/>
              </p:cNvSpPr>
              <p:nvPr>
                <p:ph sz="half" idx="2"/>
              </p:nvPr>
            </p:nvSpPr>
            <p:spPr>
              <a:xfrm>
                <a:off x="6208776" y="2603499"/>
                <a:ext cx="4828032" cy="4139638"/>
              </a:xfrm>
              <a:blipFill>
                <a:blip r:embed="rId3"/>
                <a:stretch>
                  <a:fillRect l="-253" t="-1031" r="-505"/>
                </a:stretch>
              </a:blipFill>
            </p:spPr>
            <p:txBody>
              <a:bodyPr/>
              <a:lstStyle/>
              <a:p>
                <a:r>
                  <a:rPr lang="en-US">
                    <a:noFill/>
                  </a:rPr>
                  <a:t> </a:t>
                </a:r>
              </a:p>
            </p:txBody>
          </p:sp>
        </mc:Fallback>
      </mc:AlternateContent>
      <p:pic>
        <p:nvPicPr>
          <p:cNvPr id="3" name="Picture 2" descr="A close up of a logo&#10;&#10;Description automatically generated">
            <a:extLst>
              <a:ext uri="{FF2B5EF4-FFF2-40B4-BE49-F238E27FC236}">
                <a16:creationId xmlns:a16="http://schemas.microsoft.com/office/drawing/2014/main" id="{13734CF8-860D-4441-80E0-7548C544FD74}"/>
              </a:ext>
            </a:extLst>
          </p:cNvPr>
          <p:cNvPicPr>
            <a:picLocks noChangeAspect="1"/>
          </p:cNvPicPr>
          <p:nvPr/>
        </p:nvPicPr>
        <p:blipFill>
          <a:blip r:embed="rId4"/>
          <a:stretch>
            <a:fillRect/>
          </a:stretch>
        </p:blipFill>
        <p:spPr>
          <a:xfrm>
            <a:off x="7529324" y="3066327"/>
            <a:ext cx="2469395" cy="1366897"/>
          </a:xfrm>
          <a:prstGeom prst="rect">
            <a:avLst/>
          </a:prstGeom>
        </p:spPr>
      </p:pic>
      <p:sp>
        <p:nvSpPr>
          <p:cNvPr id="9" name="Slide Number Placeholder 8">
            <a:extLst>
              <a:ext uri="{FF2B5EF4-FFF2-40B4-BE49-F238E27FC236}">
                <a16:creationId xmlns:a16="http://schemas.microsoft.com/office/drawing/2014/main" id="{B1DD686E-365E-4DE9-A9CF-787757F6CD89}"/>
              </a:ext>
            </a:extLst>
          </p:cNvPr>
          <p:cNvSpPr>
            <a:spLocks noGrp="1"/>
          </p:cNvSpPr>
          <p:nvPr>
            <p:ph type="sldNum" sz="quarter" idx="12"/>
          </p:nvPr>
        </p:nvSpPr>
        <p:spPr/>
        <p:txBody>
          <a:bodyPr/>
          <a:lstStyle/>
          <a:p>
            <a:fld id="{D57F1E4F-1CFF-5643-939E-217C01CDF565}" type="slidenum">
              <a:rPr lang="en-US" smtClean="0"/>
              <a:pPr/>
              <a:t>31</a:t>
            </a:fld>
            <a:endParaRPr lang="en-US" dirty="0"/>
          </a:p>
        </p:txBody>
      </p:sp>
      <p:pic>
        <p:nvPicPr>
          <p:cNvPr id="5" name="Picture 4" descr="A close up of a clock&#10;&#10;Description automatically generated">
            <a:extLst>
              <a:ext uri="{FF2B5EF4-FFF2-40B4-BE49-F238E27FC236}">
                <a16:creationId xmlns:a16="http://schemas.microsoft.com/office/drawing/2014/main" id="{D1036ED2-B959-4F04-A50B-164B129F485F}"/>
              </a:ext>
            </a:extLst>
          </p:cNvPr>
          <p:cNvPicPr>
            <a:picLocks noChangeAspect="1"/>
          </p:cNvPicPr>
          <p:nvPr/>
        </p:nvPicPr>
        <p:blipFill>
          <a:blip r:embed="rId5"/>
          <a:stretch>
            <a:fillRect/>
          </a:stretch>
        </p:blipFill>
        <p:spPr>
          <a:xfrm>
            <a:off x="7297179" y="5008170"/>
            <a:ext cx="2933683" cy="641065"/>
          </a:xfrm>
          <a:prstGeom prst="rect">
            <a:avLst/>
          </a:prstGeom>
        </p:spPr>
      </p:pic>
      <p:pic>
        <p:nvPicPr>
          <p:cNvPr id="11" name="Content Placeholder 10">
            <a:extLst>
              <a:ext uri="{FF2B5EF4-FFF2-40B4-BE49-F238E27FC236}">
                <a16:creationId xmlns:a16="http://schemas.microsoft.com/office/drawing/2014/main" id="{9F8202D7-8A58-4624-88B0-BDC4DFAD62DD}"/>
              </a:ext>
            </a:extLst>
          </p:cNvPr>
          <p:cNvPicPr>
            <a:picLocks noGrp="1" noChangeAspect="1"/>
          </p:cNvPicPr>
          <p:nvPr>
            <p:ph sz="half" idx="1"/>
          </p:nvPr>
        </p:nvPicPr>
        <p:blipFill>
          <a:blip r:embed="rId6"/>
          <a:stretch>
            <a:fillRect/>
          </a:stretch>
        </p:blipFill>
        <p:spPr>
          <a:xfrm>
            <a:off x="343099" y="2974081"/>
            <a:ext cx="5640126" cy="3107031"/>
          </a:xfrm>
        </p:spPr>
      </p:pic>
    </p:spTree>
    <p:extLst>
      <p:ext uri="{BB962C8B-B14F-4D97-AF65-F5344CB8AC3E}">
        <p14:creationId xmlns:p14="http://schemas.microsoft.com/office/powerpoint/2010/main" val="33756915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1250-AF0D-4788-A28A-29DE14579B00}"/>
              </a:ext>
            </a:extLst>
          </p:cNvPr>
          <p:cNvSpPr>
            <a:spLocks noGrp="1"/>
          </p:cNvSpPr>
          <p:nvPr>
            <p:ph type="title"/>
          </p:nvPr>
        </p:nvSpPr>
        <p:spPr/>
        <p:txBody>
          <a:bodyPr/>
          <a:lstStyle/>
          <a:p>
            <a:r>
              <a:rPr lang="en-US" dirty="0"/>
              <a:t>Universal ODEs Accelerate Non-Newtonian Fluid Simulations </a:t>
            </a:r>
          </a:p>
        </p:txBody>
      </p:sp>
      <p:pic>
        <p:nvPicPr>
          <p:cNvPr id="6" name="Content Placeholder 5">
            <a:extLst>
              <a:ext uri="{FF2B5EF4-FFF2-40B4-BE49-F238E27FC236}">
                <a16:creationId xmlns:a16="http://schemas.microsoft.com/office/drawing/2014/main" id="{3F315696-E120-4469-A699-ABBF9AA3B330}"/>
              </a:ext>
            </a:extLst>
          </p:cNvPr>
          <p:cNvPicPr>
            <a:picLocks noGrp="1" noChangeAspect="1"/>
          </p:cNvPicPr>
          <p:nvPr>
            <p:ph sz="half" idx="1"/>
          </p:nvPr>
        </p:nvPicPr>
        <p:blipFill>
          <a:blip r:embed="rId2"/>
          <a:stretch>
            <a:fillRect/>
          </a:stretch>
        </p:blipFill>
        <p:spPr>
          <a:xfrm>
            <a:off x="666751" y="2342697"/>
            <a:ext cx="5112118" cy="4191453"/>
          </a:xfrm>
        </p:spPr>
      </p:pic>
      <p:pic>
        <p:nvPicPr>
          <p:cNvPr id="8" name="Content Placeholder 7">
            <a:extLst>
              <a:ext uri="{FF2B5EF4-FFF2-40B4-BE49-F238E27FC236}">
                <a16:creationId xmlns:a16="http://schemas.microsoft.com/office/drawing/2014/main" id="{07142E81-F45B-40A4-91B7-7DC9D714E9B4}"/>
              </a:ext>
            </a:extLst>
          </p:cNvPr>
          <p:cNvPicPr>
            <a:picLocks noGrp="1" noChangeAspect="1"/>
          </p:cNvPicPr>
          <p:nvPr>
            <p:ph sz="half" idx="2"/>
          </p:nvPr>
        </p:nvPicPr>
        <p:blipFill>
          <a:blip r:embed="rId3"/>
          <a:stretch>
            <a:fillRect/>
          </a:stretch>
        </p:blipFill>
        <p:spPr>
          <a:xfrm>
            <a:off x="6227763" y="1978431"/>
            <a:ext cx="4827587" cy="2901138"/>
          </a:xfrm>
        </p:spPr>
      </p:pic>
      <p:pic>
        <p:nvPicPr>
          <p:cNvPr id="10" name="Picture 9">
            <a:extLst>
              <a:ext uri="{FF2B5EF4-FFF2-40B4-BE49-F238E27FC236}">
                <a16:creationId xmlns:a16="http://schemas.microsoft.com/office/drawing/2014/main" id="{87D89C64-AB0D-4C6E-B3AC-D31F8282A257}"/>
              </a:ext>
            </a:extLst>
          </p:cNvPr>
          <p:cNvPicPr>
            <a:picLocks noChangeAspect="1"/>
          </p:cNvPicPr>
          <p:nvPr/>
        </p:nvPicPr>
        <p:blipFill>
          <a:blip r:embed="rId4"/>
          <a:stretch>
            <a:fillRect/>
          </a:stretch>
        </p:blipFill>
        <p:spPr>
          <a:xfrm>
            <a:off x="8641556" y="4600574"/>
            <a:ext cx="3026121" cy="2129213"/>
          </a:xfrm>
          <a:prstGeom prst="rect">
            <a:avLst/>
          </a:prstGeom>
        </p:spPr>
      </p:pic>
    </p:spTree>
    <p:extLst>
      <p:ext uri="{BB962C8B-B14F-4D97-AF65-F5344CB8AC3E}">
        <p14:creationId xmlns:p14="http://schemas.microsoft.com/office/powerpoint/2010/main" val="16085785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B97A0B-F59D-4971-9DE1-AE87CD96B909}"/>
              </a:ext>
            </a:extLst>
          </p:cNvPr>
          <p:cNvSpPr>
            <a:spLocks noGrp="1"/>
          </p:cNvSpPr>
          <p:nvPr>
            <p:ph type="title"/>
          </p:nvPr>
        </p:nvSpPr>
        <p:spPr>
          <a:xfrm>
            <a:off x="636998" y="824693"/>
            <a:ext cx="9374438" cy="706964"/>
          </a:xfrm>
        </p:spPr>
        <p:txBody>
          <a:bodyPr/>
          <a:lstStyle/>
          <a:p>
            <a:r>
              <a:rPr lang="en-US" dirty="0"/>
              <a:t>Neural Network Surrogates for Real-Time Nonlinear Approximate Control</a:t>
            </a:r>
          </a:p>
        </p:txBody>
      </p:sp>
      <p:pic>
        <p:nvPicPr>
          <p:cNvPr id="7" name="Content Placeholder 6">
            <a:extLst>
              <a:ext uri="{FF2B5EF4-FFF2-40B4-BE49-F238E27FC236}">
                <a16:creationId xmlns:a16="http://schemas.microsoft.com/office/drawing/2014/main" id="{D341D49A-4958-4B78-8D01-C2D6BC55B215}"/>
              </a:ext>
            </a:extLst>
          </p:cNvPr>
          <p:cNvPicPr>
            <a:picLocks noGrp="1" noChangeAspect="1"/>
          </p:cNvPicPr>
          <p:nvPr>
            <p:ph idx="1"/>
          </p:nvPr>
        </p:nvPicPr>
        <p:blipFill>
          <a:blip r:embed="rId2"/>
          <a:stretch>
            <a:fillRect/>
          </a:stretch>
        </p:blipFill>
        <p:spPr>
          <a:xfrm>
            <a:off x="5273731" y="2523291"/>
            <a:ext cx="6208149" cy="4138766"/>
          </a:xfrm>
        </p:spPr>
      </p:pic>
      <p:pic>
        <p:nvPicPr>
          <p:cNvPr id="9" name="Picture 8" descr="A screenshot of a cell phone&#10;&#10;Description generated with very high confidence">
            <a:extLst>
              <a:ext uri="{FF2B5EF4-FFF2-40B4-BE49-F238E27FC236}">
                <a16:creationId xmlns:a16="http://schemas.microsoft.com/office/drawing/2014/main" id="{0DEAA015-727E-47CA-A786-DCA341AB2F1E}"/>
              </a:ext>
            </a:extLst>
          </p:cNvPr>
          <p:cNvPicPr>
            <a:picLocks noChangeAspect="1"/>
          </p:cNvPicPr>
          <p:nvPr/>
        </p:nvPicPr>
        <p:blipFill>
          <a:blip r:embed="rId3"/>
          <a:stretch>
            <a:fillRect/>
          </a:stretch>
        </p:blipFill>
        <p:spPr>
          <a:xfrm>
            <a:off x="776902" y="2523291"/>
            <a:ext cx="3783329" cy="2546014"/>
          </a:xfrm>
          <a:prstGeom prst="rect">
            <a:avLst/>
          </a:prstGeom>
        </p:spPr>
      </p:pic>
      <p:sp>
        <p:nvSpPr>
          <p:cNvPr id="2" name="TextBox 1">
            <a:extLst>
              <a:ext uri="{FF2B5EF4-FFF2-40B4-BE49-F238E27FC236}">
                <a16:creationId xmlns:a16="http://schemas.microsoft.com/office/drawing/2014/main" id="{2D93E1F3-242F-4751-AB08-64A61B75F85E}"/>
              </a:ext>
            </a:extLst>
          </p:cNvPr>
          <p:cNvSpPr txBox="1"/>
          <p:nvPr/>
        </p:nvSpPr>
        <p:spPr>
          <a:xfrm>
            <a:off x="776902" y="5368246"/>
            <a:ext cx="3871573" cy="923330"/>
          </a:xfrm>
          <a:prstGeom prst="rect">
            <a:avLst/>
          </a:prstGeom>
          <a:noFill/>
        </p:spPr>
        <p:txBody>
          <a:bodyPr wrap="none" rtlCol="0">
            <a:spAutoFit/>
          </a:bodyPr>
          <a:lstStyle/>
          <a:p>
            <a:r>
              <a:rPr lang="en-US" dirty="0"/>
              <a:t>Problem: Given alpha and delta,</a:t>
            </a:r>
          </a:p>
          <a:p>
            <a:r>
              <a:rPr lang="en-US" dirty="0"/>
              <a:t>give me beta and gamma such</a:t>
            </a:r>
          </a:p>
          <a:p>
            <a:r>
              <a:rPr lang="en-US" dirty="0"/>
              <a:t>that the solution stays in [0,6]</a:t>
            </a:r>
          </a:p>
        </p:txBody>
      </p:sp>
    </p:spTree>
    <p:extLst>
      <p:ext uri="{BB962C8B-B14F-4D97-AF65-F5344CB8AC3E}">
        <p14:creationId xmlns:p14="http://schemas.microsoft.com/office/powerpoint/2010/main" val="6961840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69362-BA3D-43D5-AD24-1531D976BF31}"/>
              </a:ext>
            </a:extLst>
          </p:cNvPr>
          <p:cNvSpPr>
            <a:spLocks noGrp="1"/>
          </p:cNvSpPr>
          <p:nvPr>
            <p:ph type="title"/>
          </p:nvPr>
        </p:nvSpPr>
        <p:spPr/>
        <p:txBody>
          <a:bodyPr/>
          <a:lstStyle/>
          <a:p>
            <a:r>
              <a:rPr lang="en-US" dirty="0"/>
              <a:t>A Complimentary Inversion Network</a:t>
            </a:r>
          </a:p>
        </p:txBody>
      </p:sp>
      <p:sp>
        <p:nvSpPr>
          <p:cNvPr id="5" name="Oval 4">
            <a:extLst>
              <a:ext uri="{FF2B5EF4-FFF2-40B4-BE49-F238E27FC236}">
                <a16:creationId xmlns:a16="http://schemas.microsoft.com/office/drawing/2014/main" id="{1B977902-D810-4DAB-B783-C31ECF0F256F}"/>
              </a:ext>
            </a:extLst>
          </p:cNvPr>
          <p:cNvSpPr/>
          <p:nvPr/>
        </p:nvSpPr>
        <p:spPr>
          <a:xfrm>
            <a:off x="1468073" y="2909622"/>
            <a:ext cx="453006" cy="453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8082315-CCAF-4D43-ADD1-4CCEB4EDB55D}"/>
              </a:ext>
            </a:extLst>
          </p:cNvPr>
          <p:cNvSpPr/>
          <p:nvPr/>
        </p:nvSpPr>
        <p:spPr>
          <a:xfrm>
            <a:off x="1468073" y="3519183"/>
            <a:ext cx="453006" cy="453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D7EE6F3-9754-4B51-98B2-022CCA857A42}"/>
              </a:ext>
            </a:extLst>
          </p:cNvPr>
          <p:cNvSpPr/>
          <p:nvPr/>
        </p:nvSpPr>
        <p:spPr>
          <a:xfrm>
            <a:off x="1468073" y="4127386"/>
            <a:ext cx="453006" cy="453006"/>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41C14D69-65ED-419C-876A-D558844E438D}"/>
              </a:ext>
            </a:extLst>
          </p:cNvPr>
          <p:cNvCxnSpPr>
            <a:endCxn id="7" idx="3"/>
          </p:cNvCxnSpPr>
          <p:nvPr/>
        </p:nvCxnSpPr>
        <p:spPr>
          <a:xfrm flipV="1">
            <a:off x="897622" y="4514051"/>
            <a:ext cx="636792" cy="787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5309D17-88A2-419B-BE1B-EB917C010203}"/>
              </a:ext>
            </a:extLst>
          </p:cNvPr>
          <p:cNvSpPr txBox="1"/>
          <p:nvPr/>
        </p:nvSpPr>
        <p:spPr>
          <a:xfrm>
            <a:off x="402672" y="5301842"/>
            <a:ext cx="1753299" cy="369332"/>
          </a:xfrm>
          <a:prstGeom prst="rect">
            <a:avLst/>
          </a:prstGeom>
          <a:noFill/>
        </p:spPr>
        <p:txBody>
          <a:bodyPr wrap="square" rtlCol="0">
            <a:spAutoFit/>
          </a:bodyPr>
          <a:lstStyle/>
          <a:p>
            <a:r>
              <a:rPr lang="en-US" dirty="0"/>
              <a:t>Random</a:t>
            </a:r>
          </a:p>
        </p:txBody>
      </p:sp>
      <p:sp>
        <p:nvSpPr>
          <p:cNvPr id="11" name="Oval 10">
            <a:extLst>
              <a:ext uri="{FF2B5EF4-FFF2-40B4-BE49-F238E27FC236}">
                <a16:creationId xmlns:a16="http://schemas.microsoft.com/office/drawing/2014/main" id="{9E98712C-2565-4D1E-AB35-7956D10942F9}"/>
              </a:ext>
            </a:extLst>
          </p:cNvPr>
          <p:cNvSpPr/>
          <p:nvPr/>
        </p:nvSpPr>
        <p:spPr>
          <a:xfrm>
            <a:off x="2752987" y="2343363"/>
            <a:ext cx="453006" cy="453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9D4F2BE-4BFD-4BB3-A34C-017E16BA889A}"/>
              </a:ext>
            </a:extLst>
          </p:cNvPr>
          <p:cNvSpPr/>
          <p:nvPr/>
        </p:nvSpPr>
        <p:spPr>
          <a:xfrm>
            <a:off x="2752987" y="2952924"/>
            <a:ext cx="453006" cy="453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F0CE7E6-72AB-474C-9BB7-2DCC3EF047D9}"/>
              </a:ext>
            </a:extLst>
          </p:cNvPr>
          <p:cNvSpPr/>
          <p:nvPr/>
        </p:nvSpPr>
        <p:spPr>
          <a:xfrm>
            <a:off x="2752987" y="3561127"/>
            <a:ext cx="453006" cy="453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94F545B-A4DD-49F0-BD54-3E3B0F545582}"/>
              </a:ext>
            </a:extLst>
          </p:cNvPr>
          <p:cNvSpPr/>
          <p:nvPr/>
        </p:nvSpPr>
        <p:spPr>
          <a:xfrm>
            <a:off x="2752987" y="4169330"/>
            <a:ext cx="453006" cy="453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405877A-7CCD-45E7-9CEE-AA774E341160}"/>
              </a:ext>
            </a:extLst>
          </p:cNvPr>
          <p:cNvSpPr/>
          <p:nvPr/>
        </p:nvSpPr>
        <p:spPr>
          <a:xfrm>
            <a:off x="2752987" y="4777533"/>
            <a:ext cx="453006" cy="453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7BB3F4B-D07B-49DE-9328-22B0DE0203AC}"/>
              </a:ext>
            </a:extLst>
          </p:cNvPr>
          <p:cNvSpPr/>
          <p:nvPr/>
        </p:nvSpPr>
        <p:spPr>
          <a:xfrm>
            <a:off x="2752987" y="5385736"/>
            <a:ext cx="453006" cy="453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884A3639-C711-4E1D-A898-1AD7D0718034}"/>
              </a:ext>
            </a:extLst>
          </p:cNvPr>
          <p:cNvCxnSpPr>
            <a:stCxn id="5" idx="6"/>
            <a:endCxn id="11" idx="2"/>
          </p:cNvCxnSpPr>
          <p:nvPr/>
        </p:nvCxnSpPr>
        <p:spPr>
          <a:xfrm flipV="1">
            <a:off x="1921079" y="2569866"/>
            <a:ext cx="831908" cy="566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44EFF53-F121-4D3A-B741-5219EB641764}"/>
              </a:ext>
            </a:extLst>
          </p:cNvPr>
          <p:cNvCxnSpPr>
            <a:stCxn id="5" idx="6"/>
            <a:endCxn id="12" idx="2"/>
          </p:cNvCxnSpPr>
          <p:nvPr/>
        </p:nvCxnSpPr>
        <p:spPr>
          <a:xfrm>
            <a:off x="1921079" y="3136125"/>
            <a:ext cx="831908" cy="433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4479542-7FFA-4AEA-B1B9-B4FEE5C4D4F4}"/>
              </a:ext>
            </a:extLst>
          </p:cNvPr>
          <p:cNvCxnSpPr>
            <a:stCxn id="5" idx="6"/>
            <a:endCxn id="13" idx="2"/>
          </p:cNvCxnSpPr>
          <p:nvPr/>
        </p:nvCxnSpPr>
        <p:spPr>
          <a:xfrm>
            <a:off x="1921079" y="3136125"/>
            <a:ext cx="831908" cy="651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B8D904C-8112-4F6E-A70F-0C6060606A72}"/>
              </a:ext>
            </a:extLst>
          </p:cNvPr>
          <p:cNvCxnSpPr>
            <a:stCxn id="5" idx="6"/>
            <a:endCxn id="14" idx="2"/>
          </p:cNvCxnSpPr>
          <p:nvPr/>
        </p:nvCxnSpPr>
        <p:spPr>
          <a:xfrm>
            <a:off x="1921079" y="3136125"/>
            <a:ext cx="831908" cy="12597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E6D97E4-16B2-4256-BA9B-502D9B511673}"/>
              </a:ext>
            </a:extLst>
          </p:cNvPr>
          <p:cNvCxnSpPr>
            <a:stCxn id="5" idx="6"/>
            <a:endCxn id="15" idx="2"/>
          </p:cNvCxnSpPr>
          <p:nvPr/>
        </p:nvCxnSpPr>
        <p:spPr>
          <a:xfrm>
            <a:off x="1921079" y="3136125"/>
            <a:ext cx="831908" cy="18679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E7DE753-30BA-4BA6-BEC6-B210078F1247}"/>
              </a:ext>
            </a:extLst>
          </p:cNvPr>
          <p:cNvCxnSpPr>
            <a:stCxn id="5" idx="6"/>
            <a:endCxn id="16" idx="2"/>
          </p:cNvCxnSpPr>
          <p:nvPr/>
        </p:nvCxnSpPr>
        <p:spPr>
          <a:xfrm>
            <a:off x="1921079" y="3136125"/>
            <a:ext cx="831908" cy="24761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51D8A75-30E4-4200-8192-C77BF06C3269}"/>
              </a:ext>
            </a:extLst>
          </p:cNvPr>
          <p:cNvCxnSpPr>
            <a:stCxn id="6" idx="6"/>
            <a:endCxn id="11" idx="2"/>
          </p:cNvCxnSpPr>
          <p:nvPr/>
        </p:nvCxnSpPr>
        <p:spPr>
          <a:xfrm flipV="1">
            <a:off x="1921079" y="2569866"/>
            <a:ext cx="831908" cy="11758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EFB0EA7-0431-4D1D-8232-D260BA32A26B}"/>
              </a:ext>
            </a:extLst>
          </p:cNvPr>
          <p:cNvCxnSpPr>
            <a:stCxn id="6" idx="6"/>
            <a:endCxn id="12" idx="2"/>
          </p:cNvCxnSpPr>
          <p:nvPr/>
        </p:nvCxnSpPr>
        <p:spPr>
          <a:xfrm flipV="1">
            <a:off x="1921079" y="3179427"/>
            <a:ext cx="831908" cy="566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A3068D4-96DC-4BA5-AA9C-67890703C161}"/>
              </a:ext>
            </a:extLst>
          </p:cNvPr>
          <p:cNvCxnSpPr>
            <a:stCxn id="6" idx="6"/>
            <a:endCxn id="13" idx="2"/>
          </p:cNvCxnSpPr>
          <p:nvPr/>
        </p:nvCxnSpPr>
        <p:spPr>
          <a:xfrm>
            <a:off x="1921079" y="3745686"/>
            <a:ext cx="831908" cy="41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9DD22D1-5859-4EC3-AD3B-9A9CAE8D88A6}"/>
              </a:ext>
            </a:extLst>
          </p:cNvPr>
          <p:cNvCxnSpPr>
            <a:stCxn id="6" idx="6"/>
            <a:endCxn id="14" idx="2"/>
          </p:cNvCxnSpPr>
          <p:nvPr/>
        </p:nvCxnSpPr>
        <p:spPr>
          <a:xfrm>
            <a:off x="1921079" y="3745686"/>
            <a:ext cx="831908" cy="6501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8A08A5C-A1EA-4B04-AFAF-46FBBF4DE866}"/>
              </a:ext>
            </a:extLst>
          </p:cNvPr>
          <p:cNvCxnSpPr>
            <a:stCxn id="6" idx="6"/>
            <a:endCxn id="15" idx="2"/>
          </p:cNvCxnSpPr>
          <p:nvPr/>
        </p:nvCxnSpPr>
        <p:spPr>
          <a:xfrm>
            <a:off x="1921079" y="3745686"/>
            <a:ext cx="831908" cy="1258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AE59DA4-A8EE-4A31-BCC0-BD9366C327D9}"/>
              </a:ext>
            </a:extLst>
          </p:cNvPr>
          <p:cNvCxnSpPr>
            <a:stCxn id="6" idx="6"/>
            <a:endCxn id="16" idx="2"/>
          </p:cNvCxnSpPr>
          <p:nvPr/>
        </p:nvCxnSpPr>
        <p:spPr>
          <a:xfrm>
            <a:off x="1921079" y="3745686"/>
            <a:ext cx="831908" cy="18665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2B97D88-AE0D-4365-85C9-76ADA9697F4F}"/>
              </a:ext>
            </a:extLst>
          </p:cNvPr>
          <p:cNvCxnSpPr>
            <a:stCxn id="7" idx="6"/>
            <a:endCxn id="11" idx="2"/>
          </p:cNvCxnSpPr>
          <p:nvPr/>
        </p:nvCxnSpPr>
        <p:spPr>
          <a:xfrm flipV="1">
            <a:off x="1921079" y="2569866"/>
            <a:ext cx="831908" cy="17840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F786B74B-F79B-49E3-A32D-980B33AE9A67}"/>
              </a:ext>
            </a:extLst>
          </p:cNvPr>
          <p:cNvCxnSpPr>
            <a:stCxn id="7" idx="6"/>
            <a:endCxn id="12" idx="2"/>
          </p:cNvCxnSpPr>
          <p:nvPr/>
        </p:nvCxnSpPr>
        <p:spPr>
          <a:xfrm flipV="1">
            <a:off x="1921079" y="3179427"/>
            <a:ext cx="831908" cy="11744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554F83A9-3C8B-4956-98F8-F33A116F8477}"/>
              </a:ext>
            </a:extLst>
          </p:cNvPr>
          <p:cNvCxnSpPr>
            <a:stCxn id="7" idx="6"/>
            <a:endCxn id="13" idx="2"/>
          </p:cNvCxnSpPr>
          <p:nvPr/>
        </p:nvCxnSpPr>
        <p:spPr>
          <a:xfrm flipV="1">
            <a:off x="1921079" y="3787630"/>
            <a:ext cx="831908" cy="566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73ABD2F-EC60-496D-AF0F-0BAB538EC447}"/>
              </a:ext>
            </a:extLst>
          </p:cNvPr>
          <p:cNvCxnSpPr>
            <a:stCxn id="7" idx="6"/>
            <a:endCxn id="14" idx="2"/>
          </p:cNvCxnSpPr>
          <p:nvPr/>
        </p:nvCxnSpPr>
        <p:spPr>
          <a:xfrm>
            <a:off x="1921079" y="4353889"/>
            <a:ext cx="831908" cy="41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D4F5B608-FBCA-4957-A23E-D297D57185AC}"/>
              </a:ext>
            </a:extLst>
          </p:cNvPr>
          <p:cNvCxnSpPr>
            <a:stCxn id="7" idx="6"/>
            <a:endCxn id="15" idx="2"/>
          </p:cNvCxnSpPr>
          <p:nvPr/>
        </p:nvCxnSpPr>
        <p:spPr>
          <a:xfrm>
            <a:off x="1921079" y="4353889"/>
            <a:ext cx="831908" cy="6501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F45F204-7992-49F5-A49C-F2D09A525005}"/>
              </a:ext>
            </a:extLst>
          </p:cNvPr>
          <p:cNvCxnSpPr>
            <a:stCxn id="7" idx="6"/>
            <a:endCxn id="16" idx="2"/>
          </p:cNvCxnSpPr>
          <p:nvPr/>
        </p:nvCxnSpPr>
        <p:spPr>
          <a:xfrm>
            <a:off x="1921079" y="4353889"/>
            <a:ext cx="831908" cy="1258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EB1CB2F3-24CE-4654-974E-89BCEA868DF7}"/>
              </a:ext>
            </a:extLst>
          </p:cNvPr>
          <p:cNvSpPr/>
          <p:nvPr/>
        </p:nvSpPr>
        <p:spPr>
          <a:xfrm>
            <a:off x="4271394" y="3157776"/>
            <a:ext cx="453006" cy="453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CC848C07-46EE-4D53-85DC-917200F8BC30}"/>
              </a:ext>
            </a:extLst>
          </p:cNvPr>
          <p:cNvSpPr/>
          <p:nvPr/>
        </p:nvSpPr>
        <p:spPr>
          <a:xfrm>
            <a:off x="4271394" y="3787630"/>
            <a:ext cx="453006" cy="453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Arrow Connector 55">
            <a:extLst>
              <a:ext uri="{FF2B5EF4-FFF2-40B4-BE49-F238E27FC236}">
                <a16:creationId xmlns:a16="http://schemas.microsoft.com/office/drawing/2014/main" id="{DB85DD8F-DEF8-4063-911D-9559F47A7627}"/>
              </a:ext>
            </a:extLst>
          </p:cNvPr>
          <p:cNvCxnSpPr>
            <a:stCxn id="11" idx="6"/>
            <a:endCxn id="53" idx="2"/>
          </p:cNvCxnSpPr>
          <p:nvPr/>
        </p:nvCxnSpPr>
        <p:spPr>
          <a:xfrm>
            <a:off x="3205993" y="2569866"/>
            <a:ext cx="1065401" cy="8144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D42C8509-1802-4190-8F62-4E552F4EFF53}"/>
              </a:ext>
            </a:extLst>
          </p:cNvPr>
          <p:cNvCxnSpPr>
            <a:stCxn id="12" idx="6"/>
            <a:endCxn id="53" idx="2"/>
          </p:cNvCxnSpPr>
          <p:nvPr/>
        </p:nvCxnSpPr>
        <p:spPr>
          <a:xfrm>
            <a:off x="3205993" y="3179427"/>
            <a:ext cx="1065401" cy="2048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22A6F4EC-5F35-4D84-9248-43C2E994A84A}"/>
              </a:ext>
            </a:extLst>
          </p:cNvPr>
          <p:cNvCxnSpPr>
            <a:stCxn id="13" idx="6"/>
            <a:endCxn id="53" idx="2"/>
          </p:cNvCxnSpPr>
          <p:nvPr/>
        </p:nvCxnSpPr>
        <p:spPr>
          <a:xfrm flipV="1">
            <a:off x="3205993" y="3384279"/>
            <a:ext cx="1065401" cy="4033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590A445E-94C1-49DB-ABD9-CF5E74CEB9FD}"/>
              </a:ext>
            </a:extLst>
          </p:cNvPr>
          <p:cNvCxnSpPr>
            <a:stCxn id="14" idx="6"/>
            <a:endCxn id="53" idx="2"/>
          </p:cNvCxnSpPr>
          <p:nvPr/>
        </p:nvCxnSpPr>
        <p:spPr>
          <a:xfrm flipV="1">
            <a:off x="3205993" y="3384279"/>
            <a:ext cx="1065401" cy="10115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587134F5-B046-43AD-B0A5-BB89A5BD2D56}"/>
              </a:ext>
            </a:extLst>
          </p:cNvPr>
          <p:cNvCxnSpPr>
            <a:stCxn id="15" idx="6"/>
            <a:endCxn id="53" idx="2"/>
          </p:cNvCxnSpPr>
          <p:nvPr/>
        </p:nvCxnSpPr>
        <p:spPr>
          <a:xfrm flipV="1">
            <a:off x="3205993" y="3384279"/>
            <a:ext cx="1065401" cy="16197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D6DE4FB5-D36F-4865-86F9-CC79B0A00CCA}"/>
              </a:ext>
            </a:extLst>
          </p:cNvPr>
          <p:cNvCxnSpPr>
            <a:stCxn id="16" idx="6"/>
            <a:endCxn id="53" idx="2"/>
          </p:cNvCxnSpPr>
          <p:nvPr/>
        </p:nvCxnSpPr>
        <p:spPr>
          <a:xfrm flipV="1">
            <a:off x="3205993" y="3384279"/>
            <a:ext cx="1065401" cy="22279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5D8BD38-A56C-401D-8252-B98E6011F53D}"/>
              </a:ext>
            </a:extLst>
          </p:cNvPr>
          <p:cNvCxnSpPr>
            <a:stCxn id="11" idx="6"/>
            <a:endCxn id="54" idx="2"/>
          </p:cNvCxnSpPr>
          <p:nvPr/>
        </p:nvCxnSpPr>
        <p:spPr>
          <a:xfrm>
            <a:off x="3205993" y="2569866"/>
            <a:ext cx="1065401" cy="14442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49016CB3-21B0-493B-AE3F-65F82F70EC9D}"/>
              </a:ext>
            </a:extLst>
          </p:cNvPr>
          <p:cNvCxnSpPr>
            <a:stCxn id="12" idx="6"/>
            <a:endCxn id="54" idx="2"/>
          </p:cNvCxnSpPr>
          <p:nvPr/>
        </p:nvCxnSpPr>
        <p:spPr>
          <a:xfrm>
            <a:off x="3205993" y="3179427"/>
            <a:ext cx="1065401" cy="8347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6D8296E0-8E60-4D84-B905-D889D4120C58}"/>
              </a:ext>
            </a:extLst>
          </p:cNvPr>
          <p:cNvCxnSpPr>
            <a:stCxn id="13" idx="6"/>
            <a:endCxn id="54" idx="2"/>
          </p:cNvCxnSpPr>
          <p:nvPr/>
        </p:nvCxnSpPr>
        <p:spPr>
          <a:xfrm>
            <a:off x="3205993" y="3787630"/>
            <a:ext cx="1065401" cy="2265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4BACC885-27C7-40F8-8EDC-DDD71A0F54E0}"/>
              </a:ext>
            </a:extLst>
          </p:cNvPr>
          <p:cNvCxnSpPr>
            <a:cxnSpLocks/>
            <a:stCxn id="14" idx="6"/>
            <a:endCxn id="54" idx="2"/>
          </p:cNvCxnSpPr>
          <p:nvPr/>
        </p:nvCxnSpPr>
        <p:spPr>
          <a:xfrm flipV="1">
            <a:off x="3205993" y="4014133"/>
            <a:ext cx="1065401" cy="381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42136FE7-D1E7-4C37-98BF-7F6F723FA3D1}"/>
              </a:ext>
            </a:extLst>
          </p:cNvPr>
          <p:cNvCxnSpPr>
            <a:stCxn id="15" idx="6"/>
            <a:endCxn id="54" idx="2"/>
          </p:cNvCxnSpPr>
          <p:nvPr/>
        </p:nvCxnSpPr>
        <p:spPr>
          <a:xfrm flipV="1">
            <a:off x="3205993" y="4014133"/>
            <a:ext cx="1065401" cy="9899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07CCD8AD-0A21-4453-BF1C-78A40AAF6E85}"/>
              </a:ext>
            </a:extLst>
          </p:cNvPr>
          <p:cNvCxnSpPr>
            <a:stCxn id="16" idx="6"/>
            <a:endCxn id="54" idx="2"/>
          </p:cNvCxnSpPr>
          <p:nvPr/>
        </p:nvCxnSpPr>
        <p:spPr>
          <a:xfrm flipV="1">
            <a:off x="3205993" y="4014133"/>
            <a:ext cx="1065401" cy="15981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6BC06DAF-1A35-49B2-B198-CAA7173EEB1E}"/>
              </a:ext>
            </a:extLst>
          </p:cNvPr>
          <p:cNvSpPr txBox="1"/>
          <p:nvPr/>
        </p:nvSpPr>
        <p:spPr>
          <a:xfrm>
            <a:off x="4806891" y="3517826"/>
            <a:ext cx="6391493" cy="369332"/>
          </a:xfrm>
          <a:prstGeom prst="rect">
            <a:avLst/>
          </a:prstGeom>
          <a:noFill/>
        </p:spPr>
        <p:txBody>
          <a:bodyPr wrap="none" rtlCol="0">
            <a:spAutoFit/>
          </a:bodyPr>
          <a:lstStyle/>
          <a:p>
            <a:r>
              <a:rPr lang="en-US" dirty="0"/>
              <a:t>Cost function is evaluated against the previous network</a:t>
            </a:r>
          </a:p>
        </p:txBody>
      </p:sp>
      <p:sp>
        <p:nvSpPr>
          <p:cNvPr id="82" name="TextBox 81">
            <a:extLst>
              <a:ext uri="{FF2B5EF4-FFF2-40B4-BE49-F238E27FC236}">
                <a16:creationId xmlns:a16="http://schemas.microsoft.com/office/drawing/2014/main" id="{0617C675-C296-4155-A945-27EC6A536428}"/>
              </a:ext>
            </a:extLst>
          </p:cNvPr>
          <p:cNvSpPr txBox="1"/>
          <p:nvPr/>
        </p:nvSpPr>
        <p:spPr>
          <a:xfrm>
            <a:off x="4724400" y="4907946"/>
            <a:ext cx="6164510" cy="1754326"/>
          </a:xfrm>
          <a:prstGeom prst="rect">
            <a:avLst/>
          </a:prstGeom>
          <a:noFill/>
        </p:spPr>
        <p:txBody>
          <a:bodyPr wrap="square" rtlCol="0">
            <a:spAutoFit/>
          </a:bodyPr>
          <a:lstStyle/>
          <a:p>
            <a:r>
              <a:rPr lang="en-US" dirty="0"/>
              <a:t>Trained neural net procedure:</a:t>
            </a:r>
          </a:p>
          <a:p>
            <a:pPr marL="285750" indent="-285750">
              <a:buFontTx/>
              <a:buChar char="-"/>
            </a:pPr>
            <a:r>
              <a:rPr lang="en-US" dirty="0"/>
              <a:t>Take N random numbers</a:t>
            </a:r>
          </a:p>
          <a:p>
            <a:pPr marL="285750" indent="-285750">
              <a:buFontTx/>
              <a:buChar char="-"/>
            </a:pPr>
            <a:r>
              <a:rPr lang="en-US" dirty="0"/>
              <a:t>Throw each through the neural net</a:t>
            </a:r>
          </a:p>
          <a:p>
            <a:pPr marL="285750" indent="-285750">
              <a:buFontTx/>
              <a:buChar char="-"/>
            </a:pPr>
            <a:r>
              <a:rPr lang="en-US" dirty="0"/>
              <a:t>Predict the chance that the result satisfies the condition from the neural net 1</a:t>
            </a:r>
          </a:p>
          <a:p>
            <a:pPr marL="285750" indent="-285750">
              <a:buFontTx/>
              <a:buChar char="-"/>
            </a:pPr>
            <a:r>
              <a:rPr lang="en-US" dirty="0"/>
              <a:t>Choose the choice which has the highest chance </a:t>
            </a:r>
          </a:p>
        </p:txBody>
      </p:sp>
    </p:spTree>
    <p:extLst>
      <p:ext uri="{BB962C8B-B14F-4D97-AF65-F5344CB8AC3E}">
        <p14:creationId xmlns:p14="http://schemas.microsoft.com/office/powerpoint/2010/main" val="4193164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5E48F-C1E2-4F7A-A7A2-2CC151801DB3}"/>
              </a:ext>
            </a:extLst>
          </p:cNvPr>
          <p:cNvSpPr>
            <a:spLocks noGrp="1"/>
          </p:cNvSpPr>
          <p:nvPr>
            <p:ph type="title"/>
          </p:nvPr>
        </p:nvSpPr>
        <p:spPr/>
        <p:txBody>
          <a:bodyPr/>
          <a:lstStyle/>
          <a:p>
            <a:r>
              <a:rPr lang="en-US" dirty="0"/>
              <a:t>Inversion is accurate and independent of simulation time</a:t>
            </a:r>
          </a:p>
        </p:txBody>
      </p:sp>
      <p:pic>
        <p:nvPicPr>
          <p:cNvPr id="5" name="Content Placeholder 4">
            <a:extLst>
              <a:ext uri="{FF2B5EF4-FFF2-40B4-BE49-F238E27FC236}">
                <a16:creationId xmlns:a16="http://schemas.microsoft.com/office/drawing/2014/main" id="{4CA7065C-CB61-4073-AB27-F3A58271BC8A}"/>
              </a:ext>
            </a:extLst>
          </p:cNvPr>
          <p:cNvPicPr>
            <a:picLocks noGrp="1" noChangeAspect="1"/>
          </p:cNvPicPr>
          <p:nvPr>
            <p:ph idx="1"/>
          </p:nvPr>
        </p:nvPicPr>
        <p:blipFill>
          <a:blip r:embed="rId2"/>
          <a:stretch>
            <a:fillRect/>
          </a:stretch>
        </p:blipFill>
        <p:spPr>
          <a:xfrm>
            <a:off x="281474" y="2843529"/>
            <a:ext cx="5427651" cy="3618434"/>
          </a:xfrm>
        </p:spPr>
      </p:pic>
      <p:pic>
        <p:nvPicPr>
          <p:cNvPr id="7" name="Picture 6" descr="A close up of a logo&#10;&#10;Description generated with high confidence">
            <a:extLst>
              <a:ext uri="{FF2B5EF4-FFF2-40B4-BE49-F238E27FC236}">
                <a16:creationId xmlns:a16="http://schemas.microsoft.com/office/drawing/2014/main" id="{97D63237-04C8-4671-A833-9001AB277628}"/>
              </a:ext>
            </a:extLst>
          </p:cNvPr>
          <p:cNvPicPr>
            <a:picLocks noChangeAspect="1"/>
          </p:cNvPicPr>
          <p:nvPr/>
        </p:nvPicPr>
        <p:blipFill>
          <a:blip r:embed="rId3"/>
          <a:stretch>
            <a:fillRect/>
          </a:stretch>
        </p:blipFill>
        <p:spPr>
          <a:xfrm>
            <a:off x="6096000" y="2747746"/>
            <a:ext cx="5715000" cy="3810000"/>
          </a:xfrm>
          <a:prstGeom prst="rect">
            <a:avLst/>
          </a:prstGeom>
        </p:spPr>
      </p:pic>
      <p:sp>
        <p:nvSpPr>
          <p:cNvPr id="8" name="TextBox 7">
            <a:extLst>
              <a:ext uri="{FF2B5EF4-FFF2-40B4-BE49-F238E27FC236}">
                <a16:creationId xmlns:a16="http://schemas.microsoft.com/office/drawing/2014/main" id="{B5768E63-B2FB-4E48-ADF6-9CD5A04F9834}"/>
              </a:ext>
            </a:extLst>
          </p:cNvPr>
          <p:cNvSpPr txBox="1"/>
          <p:nvPr/>
        </p:nvSpPr>
        <p:spPr>
          <a:xfrm>
            <a:off x="1690810" y="2474197"/>
            <a:ext cx="6420637" cy="369332"/>
          </a:xfrm>
          <a:prstGeom prst="rect">
            <a:avLst/>
          </a:prstGeom>
          <a:noFill/>
        </p:spPr>
        <p:txBody>
          <a:bodyPr wrap="square" rtlCol="0">
            <a:spAutoFit/>
          </a:bodyPr>
          <a:lstStyle/>
          <a:p>
            <a:r>
              <a:rPr lang="en-US" dirty="0"/>
              <a:t>1999/2000 correct … but adapt data (infinite data!)  …</a:t>
            </a:r>
          </a:p>
        </p:txBody>
      </p:sp>
      <p:sp>
        <p:nvSpPr>
          <p:cNvPr id="9" name="TextBox 8">
            <a:extLst>
              <a:ext uri="{FF2B5EF4-FFF2-40B4-BE49-F238E27FC236}">
                <a16:creationId xmlns:a16="http://schemas.microsoft.com/office/drawing/2014/main" id="{63E71A7F-352C-48AE-BD84-1695BA5DA8B8}"/>
              </a:ext>
            </a:extLst>
          </p:cNvPr>
          <p:cNvSpPr txBox="1"/>
          <p:nvPr/>
        </p:nvSpPr>
        <p:spPr>
          <a:xfrm>
            <a:off x="7857687" y="2474197"/>
            <a:ext cx="2191626" cy="369332"/>
          </a:xfrm>
          <a:prstGeom prst="rect">
            <a:avLst/>
          </a:prstGeom>
          <a:noFill/>
        </p:spPr>
        <p:txBody>
          <a:bodyPr wrap="none" rtlCol="0">
            <a:spAutoFit/>
          </a:bodyPr>
          <a:lstStyle/>
          <a:p>
            <a:r>
              <a:rPr lang="en-US" dirty="0"/>
              <a:t>2000/2000 correct</a:t>
            </a:r>
          </a:p>
        </p:txBody>
      </p:sp>
    </p:spTree>
    <p:extLst>
      <p:ext uri="{BB962C8B-B14F-4D97-AF65-F5344CB8AC3E}">
        <p14:creationId xmlns:p14="http://schemas.microsoft.com/office/powerpoint/2010/main" val="33242930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772AE-D782-40B7-B633-747825A71253}"/>
              </a:ext>
            </a:extLst>
          </p:cNvPr>
          <p:cNvSpPr>
            <a:spLocks noGrp="1"/>
          </p:cNvSpPr>
          <p:nvPr>
            <p:ph type="title"/>
          </p:nvPr>
        </p:nvSpPr>
        <p:spPr/>
        <p:txBody>
          <a:bodyPr/>
          <a:lstStyle/>
          <a:p>
            <a:r>
              <a:rPr lang="en-US" dirty="0"/>
              <a:t>Scales to PDEs: </a:t>
            </a:r>
            <a:br>
              <a:rPr lang="en-US" dirty="0"/>
            </a:br>
            <a:r>
              <a:rPr lang="en-US" dirty="0" err="1"/>
              <a:t>Gierer</a:t>
            </a:r>
            <a:r>
              <a:rPr lang="en-US" dirty="0"/>
              <a:t>-Meinhardt Equations</a:t>
            </a:r>
          </a:p>
        </p:txBody>
      </p:sp>
      <p:pic>
        <p:nvPicPr>
          <p:cNvPr id="5" name="Content Placeholder 4" descr="A close up of a clock&#10;&#10;Description generated with high confidence">
            <a:extLst>
              <a:ext uri="{FF2B5EF4-FFF2-40B4-BE49-F238E27FC236}">
                <a16:creationId xmlns:a16="http://schemas.microsoft.com/office/drawing/2014/main" id="{D5B7C085-B15A-4C6D-8708-315CFB36BC54}"/>
              </a:ext>
            </a:extLst>
          </p:cNvPr>
          <p:cNvPicPr>
            <a:picLocks noGrp="1" noChangeAspect="1"/>
          </p:cNvPicPr>
          <p:nvPr>
            <p:ph idx="1"/>
          </p:nvPr>
        </p:nvPicPr>
        <p:blipFill>
          <a:blip r:embed="rId2"/>
          <a:stretch>
            <a:fillRect/>
          </a:stretch>
        </p:blipFill>
        <p:spPr>
          <a:xfrm>
            <a:off x="524506" y="2854932"/>
            <a:ext cx="4629545" cy="1259135"/>
          </a:xfrm>
        </p:spPr>
      </p:pic>
      <p:pic>
        <p:nvPicPr>
          <p:cNvPr id="7" name="Picture 6" descr="A screenshot of a cell phone&#10;&#10;Description generated with high confidence">
            <a:extLst>
              <a:ext uri="{FF2B5EF4-FFF2-40B4-BE49-F238E27FC236}">
                <a16:creationId xmlns:a16="http://schemas.microsoft.com/office/drawing/2014/main" id="{E0747455-79F4-47C3-AECD-21EBAFA333B1}"/>
              </a:ext>
            </a:extLst>
          </p:cNvPr>
          <p:cNvPicPr>
            <a:picLocks noChangeAspect="1"/>
          </p:cNvPicPr>
          <p:nvPr/>
        </p:nvPicPr>
        <p:blipFill>
          <a:blip r:embed="rId3"/>
          <a:stretch>
            <a:fillRect/>
          </a:stretch>
        </p:blipFill>
        <p:spPr>
          <a:xfrm>
            <a:off x="5567783" y="2628900"/>
            <a:ext cx="5715000" cy="3810000"/>
          </a:xfrm>
          <a:prstGeom prst="rect">
            <a:avLst/>
          </a:prstGeom>
        </p:spPr>
      </p:pic>
      <p:sp>
        <p:nvSpPr>
          <p:cNvPr id="3" name="TextBox 2">
            <a:extLst>
              <a:ext uri="{FF2B5EF4-FFF2-40B4-BE49-F238E27FC236}">
                <a16:creationId xmlns:a16="http://schemas.microsoft.com/office/drawing/2014/main" id="{F3175456-50C8-484C-B81F-53EBEB4CF858}"/>
              </a:ext>
            </a:extLst>
          </p:cNvPr>
          <p:cNvSpPr txBox="1"/>
          <p:nvPr/>
        </p:nvSpPr>
        <p:spPr>
          <a:xfrm>
            <a:off x="608262" y="4284324"/>
            <a:ext cx="4462035" cy="1200329"/>
          </a:xfrm>
          <a:prstGeom prst="rect">
            <a:avLst/>
          </a:prstGeom>
          <a:noFill/>
        </p:spPr>
        <p:txBody>
          <a:bodyPr wrap="square" rtlCol="0">
            <a:spAutoFit/>
          </a:bodyPr>
          <a:lstStyle/>
          <a:p>
            <a:r>
              <a:rPr lang="en-US" dirty="0"/>
              <a:t>Can train neural networks to “instantly” find parameters that will allow biological organisms to have spots</a:t>
            </a:r>
          </a:p>
        </p:txBody>
      </p:sp>
    </p:spTree>
    <p:extLst>
      <p:ext uri="{BB962C8B-B14F-4D97-AF65-F5344CB8AC3E}">
        <p14:creationId xmlns:p14="http://schemas.microsoft.com/office/powerpoint/2010/main" val="35913992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0E750-DB53-4D8D-8FAD-7E449AC2ABBD}"/>
              </a:ext>
            </a:extLst>
          </p:cNvPr>
          <p:cNvSpPr>
            <a:spLocks noGrp="1"/>
          </p:cNvSpPr>
          <p:nvPr>
            <p:ph type="title"/>
          </p:nvPr>
        </p:nvSpPr>
        <p:spPr>
          <a:xfrm>
            <a:off x="1191802" y="969264"/>
            <a:ext cx="9128590" cy="704088"/>
          </a:xfrm>
        </p:spPr>
        <p:txBody>
          <a:bodyPr/>
          <a:lstStyle/>
          <a:p>
            <a:pPr algn="ctr"/>
            <a:r>
              <a:rPr lang="en-US" dirty="0"/>
              <a:t>Solving 1000 dimensional PDEs: Hamilton-Jacobi-Bellman, Nonlinear Black-Scholes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D9088DC-A2D0-483C-873B-E0F16B10F909}"/>
                  </a:ext>
                </a:extLst>
              </p:cNvPr>
              <p:cNvSpPr>
                <a:spLocks noGrp="1"/>
              </p:cNvSpPr>
              <p:nvPr>
                <p:ph sz="half" idx="1"/>
              </p:nvPr>
            </p:nvSpPr>
            <p:spPr/>
            <p:txBody>
              <a:bodyPr>
                <a:normAutofit fontScale="70000" lnSpcReduction="20000"/>
              </a:bodyPr>
              <a:lstStyle/>
              <a:p>
                <a:r>
                  <a:rPr lang="en-US" dirty="0"/>
                  <a:t>Semilinear Parabolic Form (Diffusion-Advection Equations, Hamilton-Jacobi-Bellman, Black-Scholes)</a:t>
                </a:r>
              </a:p>
              <a:p>
                <a:pPr marL="0"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Make </a:t>
                </a:r>
                <a14:m>
                  <m:oMath xmlns:m="http://schemas.openxmlformats.org/officeDocument/2006/math">
                    <m:r>
                      <a:rPr lang="en-US" b="0" i="0"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𝜎</m:t>
                        </m:r>
                      </m:e>
                      <m:sup>
                        <m:r>
                          <a:rPr lang="en-US" b="0" i="1" smtClean="0">
                            <a:latin typeface="Cambria Math" panose="02040503050406030204" pitchFamily="18" charset="0"/>
                          </a:rPr>
                          <m:t>𝑇</m:t>
                        </m:r>
                      </m:sup>
                    </m:sSup>
                    <m:r>
                      <m:rPr>
                        <m:sty m:val="p"/>
                      </m:rPr>
                      <a:rPr lang="en-US" b="0" i="0" smtClean="0">
                        <a:latin typeface="Cambria Math" panose="02040503050406030204" pitchFamily="18" charset="0"/>
                      </a:rPr>
                      <m:t>∇u</m:t>
                    </m:r>
                    <m:r>
                      <a:rPr lang="en-US" b="0" i="1" smtClean="0">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𝑡</m:t>
                        </m:r>
                        <m:r>
                          <a:rPr lang="en-US" i="1">
                            <a:latin typeface="Cambria Math" panose="02040503050406030204" pitchFamily="18" charset="0"/>
                          </a:rPr>
                          <m:t>,</m:t>
                        </m:r>
                        <m:r>
                          <a:rPr lang="en-US" i="1">
                            <a:latin typeface="Cambria Math" panose="02040503050406030204" pitchFamily="18" charset="0"/>
                          </a:rPr>
                          <m:t>𝑋</m:t>
                        </m:r>
                      </m:e>
                    </m:d>
                  </m:oMath>
                </a14:m>
                <a:r>
                  <a:rPr lang="en-US" dirty="0"/>
                  <a:t> a neural network.</a:t>
                </a:r>
              </a:p>
              <a:p>
                <a:r>
                  <a:rPr lang="en-US" dirty="0"/>
                  <a:t>Solve the resulting SDEs and learn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𝜎</m:t>
                        </m:r>
                      </m:e>
                      <m:sup>
                        <m:r>
                          <a:rPr lang="en-US" i="1">
                            <a:latin typeface="Cambria Math" panose="02040503050406030204" pitchFamily="18" charset="0"/>
                          </a:rPr>
                          <m:t>𝑇</m:t>
                        </m:r>
                      </m:sup>
                    </m:sSup>
                    <m:r>
                      <m:rPr>
                        <m:sty m:val="p"/>
                      </m:rPr>
                      <a:rPr lang="en-US">
                        <a:latin typeface="Cambria Math" panose="02040503050406030204" pitchFamily="18" charset="0"/>
                      </a:rPr>
                      <m:t>∇u</m:t>
                    </m:r>
                  </m:oMath>
                </a14:m>
                <a:r>
                  <a:rPr lang="en-US" dirty="0"/>
                  <a:t> via:</a:t>
                </a:r>
              </a:p>
            </p:txBody>
          </p:sp>
        </mc:Choice>
        <mc:Fallback xmlns="">
          <p:sp>
            <p:nvSpPr>
              <p:cNvPr id="3" name="Content Placeholder 2">
                <a:extLst>
                  <a:ext uri="{FF2B5EF4-FFF2-40B4-BE49-F238E27FC236}">
                    <a16:creationId xmlns:a16="http://schemas.microsoft.com/office/drawing/2014/main" id="{0D9088DC-A2D0-483C-873B-E0F16B10F909}"/>
                  </a:ext>
                </a:extLst>
              </p:cNvPr>
              <p:cNvSpPr>
                <a:spLocks noGrp="1" noRot="1" noChangeAspect="1" noMove="1" noResize="1" noEditPoints="1" noAdjustHandles="1" noChangeArrowheads="1" noChangeShapeType="1" noTextEdit="1"/>
              </p:cNvSpPr>
              <p:nvPr>
                <p:ph sz="half" idx="1"/>
              </p:nvPr>
            </p:nvSpPr>
            <p:spPr>
              <a:blipFill>
                <a:blip r:embed="rId2"/>
                <a:stretch>
                  <a:fillRect t="-1248"/>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BE8703F9-B9AA-4E8A-87A6-EE2C6D38B48C}"/>
              </a:ext>
            </a:extLst>
          </p:cNvPr>
          <p:cNvSpPr>
            <a:spLocks noGrp="1"/>
          </p:cNvSpPr>
          <p:nvPr>
            <p:ph sz="half" idx="2"/>
          </p:nvPr>
        </p:nvSpPr>
        <p:spPr/>
        <p:txBody>
          <a:bodyPr>
            <a:normAutofit fontScale="70000" lnSpcReduction="20000"/>
          </a:bodyPr>
          <a:lstStyle/>
          <a:p>
            <a:pPr marL="0" indent="0">
              <a:buNone/>
            </a:pPr>
            <a:r>
              <a:rPr lang="en-US" b="1" dirty="0"/>
              <a:t>Simplified:</a:t>
            </a:r>
          </a:p>
          <a:p>
            <a:r>
              <a:rPr lang="en-US" dirty="0"/>
              <a:t>Transform it into a Backwards SDE: a stochastic boundary value problem. The unknown is a function!</a:t>
            </a:r>
          </a:p>
          <a:p>
            <a:r>
              <a:rPr lang="en-US" dirty="0"/>
              <a:t>Learn the unknown function via neural network.</a:t>
            </a:r>
          </a:p>
          <a:p>
            <a:r>
              <a:rPr lang="en-US" dirty="0"/>
              <a:t>Once learned, the PDE solution is known.</a:t>
            </a:r>
          </a:p>
        </p:txBody>
      </p:sp>
      <p:pic>
        <p:nvPicPr>
          <p:cNvPr id="8" name="Picture 7" descr="A screenshot of a cell phone&#10;&#10;Description automatically generated">
            <a:extLst>
              <a:ext uri="{FF2B5EF4-FFF2-40B4-BE49-F238E27FC236}">
                <a16:creationId xmlns:a16="http://schemas.microsoft.com/office/drawing/2014/main" id="{F20F9583-F1A0-43A6-97BE-B32277946348}"/>
              </a:ext>
            </a:extLst>
          </p:cNvPr>
          <p:cNvPicPr>
            <a:picLocks noChangeAspect="1"/>
          </p:cNvPicPr>
          <p:nvPr/>
        </p:nvPicPr>
        <p:blipFill>
          <a:blip r:embed="rId3"/>
          <a:stretch>
            <a:fillRect/>
          </a:stretch>
        </p:blipFill>
        <p:spPr>
          <a:xfrm>
            <a:off x="1643024" y="3054507"/>
            <a:ext cx="3264068" cy="673135"/>
          </a:xfrm>
          <a:prstGeom prst="rect">
            <a:avLst/>
          </a:prstGeom>
        </p:spPr>
      </p:pic>
      <p:pic>
        <p:nvPicPr>
          <p:cNvPr id="10" name="Picture 9">
            <a:extLst>
              <a:ext uri="{FF2B5EF4-FFF2-40B4-BE49-F238E27FC236}">
                <a16:creationId xmlns:a16="http://schemas.microsoft.com/office/drawing/2014/main" id="{A50292CB-C02E-4F4E-AF7C-E3FD0C770311}"/>
              </a:ext>
            </a:extLst>
          </p:cNvPr>
          <p:cNvPicPr>
            <a:picLocks noChangeAspect="1"/>
          </p:cNvPicPr>
          <p:nvPr/>
        </p:nvPicPr>
        <p:blipFill>
          <a:blip r:embed="rId4"/>
          <a:stretch>
            <a:fillRect/>
          </a:stretch>
        </p:blipFill>
        <p:spPr>
          <a:xfrm>
            <a:off x="1665975" y="3803493"/>
            <a:ext cx="3225966" cy="1314518"/>
          </a:xfrm>
          <a:prstGeom prst="rect">
            <a:avLst/>
          </a:prstGeom>
        </p:spPr>
      </p:pic>
      <p:pic>
        <p:nvPicPr>
          <p:cNvPr id="12" name="Picture 11">
            <a:extLst>
              <a:ext uri="{FF2B5EF4-FFF2-40B4-BE49-F238E27FC236}">
                <a16:creationId xmlns:a16="http://schemas.microsoft.com/office/drawing/2014/main" id="{39A0645E-CDEB-44BF-89A6-9694AFBC5715}"/>
              </a:ext>
            </a:extLst>
          </p:cNvPr>
          <p:cNvPicPr>
            <a:picLocks noChangeAspect="1"/>
          </p:cNvPicPr>
          <p:nvPr/>
        </p:nvPicPr>
        <p:blipFill>
          <a:blip r:embed="rId5"/>
          <a:stretch>
            <a:fillRect/>
          </a:stretch>
        </p:blipFill>
        <p:spPr>
          <a:xfrm>
            <a:off x="1531035" y="5905201"/>
            <a:ext cx="3565896" cy="380902"/>
          </a:xfrm>
          <a:prstGeom prst="rect">
            <a:avLst/>
          </a:prstGeom>
        </p:spPr>
      </p:pic>
      <p:sp>
        <p:nvSpPr>
          <p:cNvPr id="13" name="TextBox 12">
            <a:extLst>
              <a:ext uri="{FF2B5EF4-FFF2-40B4-BE49-F238E27FC236}">
                <a16:creationId xmlns:a16="http://schemas.microsoft.com/office/drawing/2014/main" id="{75FD03E3-7CF7-4640-8197-45DD64CC0F30}"/>
              </a:ext>
            </a:extLst>
          </p:cNvPr>
          <p:cNvSpPr txBox="1"/>
          <p:nvPr/>
        </p:nvSpPr>
        <p:spPr>
          <a:xfrm>
            <a:off x="5756097" y="5271862"/>
            <a:ext cx="6270076" cy="646331"/>
          </a:xfrm>
          <a:prstGeom prst="rect">
            <a:avLst/>
          </a:prstGeom>
          <a:noFill/>
        </p:spPr>
        <p:txBody>
          <a:bodyPr wrap="square" rtlCol="0">
            <a:spAutoFit/>
          </a:bodyPr>
          <a:lstStyle/>
          <a:p>
            <a:r>
              <a:rPr lang="en-US" i="1" dirty="0"/>
              <a:t>Solving high-dimensional partial differential equations </a:t>
            </a:r>
          </a:p>
          <a:p>
            <a:r>
              <a:rPr lang="en-US" i="1" dirty="0"/>
              <a:t>using deep learning, 2018, PNAS, Han, </a:t>
            </a:r>
            <a:r>
              <a:rPr lang="en-US" i="1" dirty="0" err="1"/>
              <a:t>Jentzen</a:t>
            </a:r>
            <a:r>
              <a:rPr lang="en-US" i="1" dirty="0"/>
              <a:t>, E</a:t>
            </a:r>
          </a:p>
        </p:txBody>
      </p:sp>
      <p:sp>
        <p:nvSpPr>
          <p:cNvPr id="5" name="Slide Number Placeholder 4">
            <a:extLst>
              <a:ext uri="{FF2B5EF4-FFF2-40B4-BE49-F238E27FC236}">
                <a16:creationId xmlns:a16="http://schemas.microsoft.com/office/drawing/2014/main" id="{656B0F2F-6D29-45A7-AA42-51B8CB31DEDA}"/>
              </a:ext>
            </a:extLst>
          </p:cNvPr>
          <p:cNvSpPr>
            <a:spLocks noGrp="1"/>
          </p:cNvSpPr>
          <p:nvPr>
            <p:ph type="sldNum" sz="quarter" idx="12"/>
          </p:nvPr>
        </p:nvSpPr>
        <p:spPr/>
        <p:txBody>
          <a:bodyPr/>
          <a:lstStyle/>
          <a:p>
            <a:fld id="{D57F1E4F-1CFF-5643-939E-217C01CDF565}" type="slidenum">
              <a:rPr lang="en-US" smtClean="0"/>
              <a:pPr/>
              <a:t>37</a:t>
            </a:fld>
            <a:endParaRPr lang="en-US" dirty="0"/>
          </a:p>
        </p:txBody>
      </p:sp>
    </p:spTree>
    <p:extLst>
      <p:ext uri="{BB962C8B-B14F-4D97-AF65-F5344CB8AC3E}">
        <p14:creationId xmlns:p14="http://schemas.microsoft.com/office/powerpoint/2010/main" val="35770557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16135B-8E79-494D-931B-88FC091AE84E}"/>
              </a:ext>
            </a:extLst>
          </p:cNvPr>
          <p:cNvSpPr>
            <a:spLocks noGrp="1"/>
          </p:cNvSpPr>
          <p:nvPr>
            <p:ph type="title"/>
          </p:nvPr>
        </p:nvSpPr>
        <p:spPr/>
        <p:txBody>
          <a:bodyPr/>
          <a:lstStyle/>
          <a:p>
            <a:r>
              <a:rPr lang="en-US" dirty="0"/>
              <a:t>Stochastic RNN Formulation</a:t>
            </a:r>
          </a:p>
        </p:txBody>
      </p:sp>
      <p:pic>
        <p:nvPicPr>
          <p:cNvPr id="8" name="Content Placeholder 7" descr="A screenshot of a cell phone&#10;&#10;Description automatically generated">
            <a:extLst>
              <a:ext uri="{FF2B5EF4-FFF2-40B4-BE49-F238E27FC236}">
                <a16:creationId xmlns:a16="http://schemas.microsoft.com/office/drawing/2014/main" id="{57B2A9CA-8B51-4A2D-987D-97DFD1D5830C}"/>
              </a:ext>
            </a:extLst>
          </p:cNvPr>
          <p:cNvPicPr>
            <a:picLocks noGrp="1" noChangeAspect="1"/>
          </p:cNvPicPr>
          <p:nvPr>
            <p:ph idx="1"/>
          </p:nvPr>
        </p:nvPicPr>
        <p:blipFill>
          <a:blip r:embed="rId2"/>
          <a:stretch>
            <a:fillRect/>
          </a:stretch>
        </p:blipFill>
        <p:spPr>
          <a:xfrm>
            <a:off x="1154954" y="2454357"/>
            <a:ext cx="9796631" cy="4122906"/>
          </a:xfrm>
        </p:spPr>
      </p:pic>
      <p:sp>
        <p:nvSpPr>
          <p:cNvPr id="2" name="Slide Number Placeholder 1">
            <a:extLst>
              <a:ext uri="{FF2B5EF4-FFF2-40B4-BE49-F238E27FC236}">
                <a16:creationId xmlns:a16="http://schemas.microsoft.com/office/drawing/2014/main" id="{B590DAA0-A6DD-4C7B-BC05-F21B0FD20278}"/>
              </a:ext>
            </a:extLst>
          </p:cNvPr>
          <p:cNvSpPr>
            <a:spLocks noGrp="1"/>
          </p:cNvSpPr>
          <p:nvPr>
            <p:ph type="sldNum" sz="quarter" idx="12"/>
          </p:nvPr>
        </p:nvSpPr>
        <p:spPr/>
        <p:txBody>
          <a:bodyPr/>
          <a:lstStyle/>
          <a:p>
            <a:fld id="{D57F1E4F-1CFF-5643-939E-217C01CDF565}" type="slidenum">
              <a:rPr lang="en-US" smtClean="0"/>
              <a:pPr/>
              <a:t>38</a:t>
            </a:fld>
            <a:endParaRPr lang="en-US" dirty="0"/>
          </a:p>
        </p:txBody>
      </p:sp>
    </p:spTree>
    <p:extLst>
      <p:ext uri="{BB962C8B-B14F-4D97-AF65-F5344CB8AC3E}">
        <p14:creationId xmlns:p14="http://schemas.microsoft.com/office/powerpoint/2010/main" val="18094939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D488D-5FDF-4923-AE15-C0B5E5174D64}"/>
              </a:ext>
            </a:extLst>
          </p:cNvPr>
          <p:cNvSpPr>
            <a:spLocks noGrp="1"/>
          </p:cNvSpPr>
          <p:nvPr>
            <p:ph type="title"/>
          </p:nvPr>
        </p:nvSpPr>
        <p:spPr/>
        <p:txBody>
          <a:bodyPr/>
          <a:lstStyle/>
          <a:p>
            <a:r>
              <a:rPr lang="en-US" dirty="0"/>
              <a:t>But this method can be represented as a neural SDE</a:t>
            </a:r>
          </a:p>
        </p:txBody>
      </p:sp>
      <p:sp>
        <p:nvSpPr>
          <p:cNvPr id="3" name="Content Placeholder 2">
            <a:extLst>
              <a:ext uri="{FF2B5EF4-FFF2-40B4-BE49-F238E27FC236}">
                <a16:creationId xmlns:a16="http://schemas.microsoft.com/office/drawing/2014/main" id="{10AF23DC-7032-41CA-8F06-5C2B4BC03F68}"/>
              </a:ext>
            </a:extLst>
          </p:cNvPr>
          <p:cNvSpPr>
            <a:spLocks noGrp="1"/>
          </p:cNvSpPr>
          <p:nvPr>
            <p:ph idx="1"/>
          </p:nvPr>
        </p:nvSpPr>
        <p:spPr/>
        <p:txBody>
          <a:bodyPr>
            <a:normAutofit lnSpcReduction="10000"/>
          </a:bodyPr>
          <a:lstStyle/>
          <a:p>
            <a:r>
              <a:rPr lang="en-US" dirty="0"/>
              <a:t>That method is the fixed time-step Euler-Maruyama method on</a:t>
            </a:r>
          </a:p>
          <a:p>
            <a:endParaRPr lang="en-US" dirty="0"/>
          </a:p>
          <a:p>
            <a:endParaRPr lang="en-US" dirty="0"/>
          </a:p>
          <a:p>
            <a:endParaRPr lang="en-US" dirty="0"/>
          </a:p>
          <a:p>
            <a:pPr marL="0" indent="0">
              <a:buNone/>
            </a:pPr>
            <a:endParaRPr lang="en-US" dirty="0"/>
          </a:p>
          <a:p>
            <a:endParaRPr lang="en-US" dirty="0"/>
          </a:p>
          <a:p>
            <a:endParaRPr lang="en-US" dirty="0"/>
          </a:p>
          <a:p>
            <a:r>
              <a:rPr lang="en-US" dirty="0"/>
              <a:t>As a neural SDE, we can solve with higher order (less neural network evaluations), adaptivity, etc.</a:t>
            </a:r>
          </a:p>
          <a:p>
            <a:endParaRPr lang="en-US" dirty="0"/>
          </a:p>
          <a:p>
            <a:endParaRPr lang="en-US" dirty="0"/>
          </a:p>
        </p:txBody>
      </p:sp>
      <p:sp>
        <p:nvSpPr>
          <p:cNvPr id="9" name="Slide Number Placeholder 8">
            <a:extLst>
              <a:ext uri="{FF2B5EF4-FFF2-40B4-BE49-F238E27FC236}">
                <a16:creationId xmlns:a16="http://schemas.microsoft.com/office/drawing/2014/main" id="{18399A58-FA82-4799-8004-1695D380E00A}"/>
              </a:ext>
            </a:extLst>
          </p:cNvPr>
          <p:cNvSpPr>
            <a:spLocks noGrp="1"/>
          </p:cNvSpPr>
          <p:nvPr>
            <p:ph type="sldNum" sz="quarter" idx="12"/>
          </p:nvPr>
        </p:nvSpPr>
        <p:spPr/>
        <p:txBody>
          <a:bodyPr/>
          <a:lstStyle/>
          <a:p>
            <a:fld id="{D57F1E4F-1CFF-5643-939E-217C01CDF565}" type="slidenum">
              <a:rPr lang="en-US" smtClean="0"/>
              <a:pPr/>
              <a:t>39</a:t>
            </a:fld>
            <a:endParaRPr lang="en-US" dirty="0"/>
          </a:p>
        </p:txBody>
      </p:sp>
      <p:pic>
        <p:nvPicPr>
          <p:cNvPr id="5" name="Picture 4" descr="A close up of a logo&#10;&#10;Description automatically generated">
            <a:extLst>
              <a:ext uri="{FF2B5EF4-FFF2-40B4-BE49-F238E27FC236}">
                <a16:creationId xmlns:a16="http://schemas.microsoft.com/office/drawing/2014/main" id="{6A49AE67-CFFF-4B2D-AD0E-6E709A67EBB7}"/>
              </a:ext>
            </a:extLst>
          </p:cNvPr>
          <p:cNvPicPr>
            <a:picLocks noChangeAspect="1"/>
          </p:cNvPicPr>
          <p:nvPr/>
        </p:nvPicPr>
        <p:blipFill>
          <a:blip r:embed="rId2"/>
          <a:stretch>
            <a:fillRect/>
          </a:stretch>
        </p:blipFill>
        <p:spPr>
          <a:xfrm>
            <a:off x="3162450" y="2915264"/>
            <a:ext cx="5350930" cy="1646440"/>
          </a:xfrm>
          <a:prstGeom prst="rect">
            <a:avLst/>
          </a:prstGeom>
        </p:spPr>
      </p:pic>
      <p:pic>
        <p:nvPicPr>
          <p:cNvPr id="10" name="Picture 2">
            <a:extLst>
              <a:ext uri="{FF2B5EF4-FFF2-40B4-BE49-F238E27FC236}">
                <a16:creationId xmlns:a16="http://schemas.microsoft.com/office/drawing/2014/main" id="{A3091D67-0E53-4B0C-A516-704A185C8E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29" y="3896335"/>
            <a:ext cx="2869324" cy="1175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560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3C502-662E-4EC3-971E-443E40C61CF6}"/>
              </a:ext>
            </a:extLst>
          </p:cNvPr>
          <p:cNvSpPr>
            <a:spLocks noGrp="1"/>
          </p:cNvSpPr>
          <p:nvPr>
            <p:ph type="title"/>
          </p:nvPr>
        </p:nvSpPr>
        <p:spPr/>
        <p:txBody>
          <a:bodyPr/>
          <a:lstStyle/>
          <a:p>
            <a:r>
              <a:rPr lang="en-US" dirty="0"/>
              <a:t>Pros and Cons of Mechanistic Models</a:t>
            </a:r>
          </a:p>
        </p:txBody>
      </p:sp>
      <p:sp>
        <p:nvSpPr>
          <p:cNvPr id="3" name="Content Placeholder 2">
            <a:extLst>
              <a:ext uri="{FF2B5EF4-FFF2-40B4-BE49-F238E27FC236}">
                <a16:creationId xmlns:a16="http://schemas.microsoft.com/office/drawing/2014/main" id="{CDF6AE55-B8FE-4278-A46E-301B8EDA14F7}"/>
              </a:ext>
            </a:extLst>
          </p:cNvPr>
          <p:cNvSpPr>
            <a:spLocks noGrp="1"/>
          </p:cNvSpPr>
          <p:nvPr>
            <p:ph idx="1"/>
          </p:nvPr>
        </p:nvSpPr>
        <p:spPr>
          <a:xfrm>
            <a:off x="428626" y="2447925"/>
            <a:ext cx="11649074" cy="4133850"/>
          </a:xfrm>
        </p:spPr>
        <p:txBody>
          <a:bodyPr>
            <a:normAutofit fontScale="92500" lnSpcReduction="10000"/>
          </a:bodyPr>
          <a:lstStyle/>
          <a:p>
            <a:r>
              <a:rPr lang="en-US" dirty="0"/>
              <a:t>Mechanistic models understand the structure, so they can extrapolate far beyond data</a:t>
            </a:r>
          </a:p>
          <a:p>
            <a:pPr lvl="1"/>
            <a:r>
              <a:rPr lang="en-US" dirty="0"/>
              <a:t>Einstein’s equations described black holes, and area of parameter space with infinities, decades before we could ever get data on them!</a:t>
            </a:r>
          </a:p>
          <a:p>
            <a:r>
              <a:rPr lang="en-US" dirty="0"/>
              <a:t>Mechanistic models are interpretable, can be extended, transferred, analytically understood.</a:t>
            </a:r>
          </a:p>
          <a:p>
            <a:r>
              <a:rPr lang="en-US" dirty="0"/>
              <a:t>Mechanistic models require that you know mechanism</a:t>
            </a:r>
          </a:p>
          <a:p>
            <a:pPr lvl="1"/>
            <a:r>
              <a:rPr lang="en-US" dirty="0"/>
              <a:t>Data goes through a filter of experts. Scientists need to confirm every term.</a:t>
            </a:r>
          </a:p>
          <a:p>
            <a:r>
              <a:rPr lang="en-US" dirty="0"/>
              <a:t>Non-mechanistic models can give a very predictive model directly from data, but without the interpretability or </a:t>
            </a:r>
            <a:r>
              <a:rPr lang="en-US" dirty="0" err="1"/>
              <a:t>extrapolatability</a:t>
            </a:r>
            <a:r>
              <a:rPr lang="en-US" dirty="0"/>
              <a:t> of mechanistic models.</a:t>
            </a:r>
          </a:p>
          <a:p>
            <a:endParaRPr lang="en-US" dirty="0"/>
          </a:p>
          <a:p>
            <a:pPr marL="0" indent="0">
              <a:buNone/>
            </a:pPr>
            <a:r>
              <a:rPr lang="en-US" dirty="0"/>
              <a:t>Neither is better than the other. Both have advantages.</a:t>
            </a:r>
          </a:p>
          <a:p>
            <a:pPr marL="0" indent="0">
              <a:buNone/>
            </a:pPr>
            <a:endParaRPr lang="en-US" dirty="0"/>
          </a:p>
          <a:p>
            <a:pPr marL="0" indent="0" algn="ctr">
              <a:buNone/>
            </a:pPr>
            <a:r>
              <a:rPr lang="en-US" b="1" dirty="0"/>
              <a:t>Goal: Combine mechanistic and non-mechanistic models in ways that one receives the best of both worlds.</a:t>
            </a:r>
          </a:p>
        </p:txBody>
      </p:sp>
    </p:spTree>
    <p:extLst>
      <p:ext uri="{BB962C8B-B14F-4D97-AF65-F5344CB8AC3E}">
        <p14:creationId xmlns:p14="http://schemas.microsoft.com/office/powerpoint/2010/main" val="38230145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3EF37-2D60-4515-BD44-3D178E7CF278}"/>
              </a:ext>
            </a:extLst>
          </p:cNvPr>
          <p:cNvSpPr>
            <a:spLocks noGrp="1"/>
          </p:cNvSpPr>
          <p:nvPr>
            <p:ph type="title"/>
          </p:nvPr>
        </p:nvSpPr>
        <p:spPr/>
        <p:txBody>
          <a:bodyPr/>
          <a:lstStyle/>
          <a:p>
            <a:r>
              <a:rPr lang="en-US" dirty="0"/>
              <a:t>Many other domain-specific uses</a:t>
            </a:r>
          </a:p>
        </p:txBody>
      </p:sp>
      <p:sp>
        <p:nvSpPr>
          <p:cNvPr id="3" name="Content Placeholder 2">
            <a:extLst>
              <a:ext uri="{FF2B5EF4-FFF2-40B4-BE49-F238E27FC236}">
                <a16:creationId xmlns:a16="http://schemas.microsoft.com/office/drawing/2014/main" id="{59611E84-B2E8-4395-A0B2-7467AEECBE37}"/>
              </a:ext>
            </a:extLst>
          </p:cNvPr>
          <p:cNvSpPr>
            <a:spLocks noGrp="1"/>
          </p:cNvSpPr>
          <p:nvPr>
            <p:ph idx="1"/>
          </p:nvPr>
        </p:nvSpPr>
        <p:spPr>
          <a:xfrm>
            <a:off x="457200" y="2603500"/>
            <a:ext cx="11487150" cy="4044950"/>
          </a:xfrm>
        </p:spPr>
        <p:txBody>
          <a:bodyPr>
            <a:normAutofit/>
          </a:bodyPr>
          <a:lstStyle/>
          <a:p>
            <a:r>
              <a:rPr lang="en-US" dirty="0"/>
              <a:t>Automatically learn gene regulatory networks, then test against models to determine the best fit.</a:t>
            </a:r>
          </a:p>
          <a:p>
            <a:r>
              <a:rPr lang="en-US" dirty="0"/>
              <a:t>Automatically learn time series models (without stationarity assumptions) and then extrapolate by solving the neural stochastic differential equation longer.</a:t>
            </a:r>
          </a:p>
          <a:p>
            <a:r>
              <a:rPr lang="en-US" dirty="0"/>
              <a:t>Automatically guess relationships between materials measurements and mechanisms for better battery development.</a:t>
            </a:r>
          </a:p>
          <a:p>
            <a:r>
              <a:rPr lang="en-US" dirty="0"/>
              <a:t>Etc. etc.</a:t>
            </a:r>
          </a:p>
          <a:p>
            <a:endParaRPr lang="en-US" dirty="0"/>
          </a:p>
          <a:p>
            <a:pPr marL="0" indent="0">
              <a:buNone/>
            </a:pPr>
            <a:r>
              <a:rPr lang="en-US" dirty="0"/>
              <a:t>A horde of papers are being written which utilize these tools as their core. Seeking more collaborators!</a:t>
            </a:r>
          </a:p>
        </p:txBody>
      </p:sp>
    </p:spTree>
    <p:extLst>
      <p:ext uri="{BB962C8B-B14F-4D97-AF65-F5344CB8AC3E}">
        <p14:creationId xmlns:p14="http://schemas.microsoft.com/office/powerpoint/2010/main" val="10011506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67478A-F9BE-4D71-B1E2-099AD3915C25}"/>
              </a:ext>
            </a:extLst>
          </p:cNvPr>
          <p:cNvSpPr>
            <a:spLocks noGrp="1"/>
          </p:cNvSpPr>
          <p:nvPr>
            <p:ph type="title"/>
          </p:nvPr>
        </p:nvSpPr>
        <p:spPr>
          <a:xfrm>
            <a:off x="1154954" y="973669"/>
            <a:ext cx="9151096" cy="706964"/>
          </a:xfrm>
        </p:spPr>
        <p:txBody>
          <a:bodyPr/>
          <a:lstStyle/>
          <a:p>
            <a:r>
              <a:rPr lang="en-US" dirty="0"/>
              <a:t>Scaling the software to “real” problems</a:t>
            </a:r>
          </a:p>
        </p:txBody>
      </p:sp>
      <p:pic>
        <p:nvPicPr>
          <p:cNvPr id="14" name="Content Placeholder 13" descr="A screen shot of a smart phone&#10;&#10;Description automatically generated">
            <a:extLst>
              <a:ext uri="{FF2B5EF4-FFF2-40B4-BE49-F238E27FC236}">
                <a16:creationId xmlns:a16="http://schemas.microsoft.com/office/drawing/2014/main" id="{FF8631D2-1BD2-4104-83CF-C9285E8ECACE}"/>
              </a:ext>
            </a:extLst>
          </p:cNvPr>
          <p:cNvPicPr>
            <a:picLocks noGrp="1" noChangeAspect="1"/>
          </p:cNvPicPr>
          <p:nvPr>
            <p:ph idx="1"/>
          </p:nvPr>
        </p:nvPicPr>
        <p:blipFill>
          <a:blip r:embed="rId2"/>
          <a:stretch>
            <a:fillRect/>
          </a:stretch>
        </p:blipFill>
        <p:spPr>
          <a:xfrm>
            <a:off x="1249515" y="3496271"/>
            <a:ext cx="9692967" cy="3333750"/>
          </a:xfrm>
        </p:spPr>
      </p:pic>
      <p:sp>
        <p:nvSpPr>
          <p:cNvPr id="15" name="TextBox 14">
            <a:extLst>
              <a:ext uri="{FF2B5EF4-FFF2-40B4-BE49-F238E27FC236}">
                <a16:creationId xmlns:a16="http://schemas.microsoft.com/office/drawing/2014/main" id="{620B898C-9CE2-412C-85BE-74EA1724A18F}"/>
              </a:ext>
            </a:extLst>
          </p:cNvPr>
          <p:cNvSpPr txBox="1"/>
          <p:nvPr/>
        </p:nvSpPr>
        <p:spPr>
          <a:xfrm>
            <a:off x="603951" y="2438400"/>
            <a:ext cx="10984097" cy="923330"/>
          </a:xfrm>
          <a:prstGeom prst="rect">
            <a:avLst/>
          </a:prstGeom>
          <a:noFill/>
        </p:spPr>
        <p:txBody>
          <a:bodyPr wrap="none" rtlCol="0">
            <a:spAutoFit/>
          </a:bodyPr>
          <a:lstStyle/>
          <a:p>
            <a:r>
              <a:rPr lang="en-US" dirty="0"/>
              <a:t>Neural ODE with batching on the GPU (without internal data transfers) with high order adaptive </a:t>
            </a:r>
          </a:p>
          <a:p>
            <a:r>
              <a:rPr lang="en-US" dirty="0"/>
              <a:t>implicit ODE solvers for stiff equations using matrix-free Newton-</a:t>
            </a:r>
            <a:r>
              <a:rPr lang="en-US" dirty="0" err="1"/>
              <a:t>Krylov</a:t>
            </a:r>
            <a:r>
              <a:rPr lang="en-US" dirty="0"/>
              <a:t> via preconditioned GMRES </a:t>
            </a:r>
          </a:p>
          <a:p>
            <a:r>
              <a:rPr lang="en-US" dirty="0"/>
              <a:t>and trained using checkpointed adjoint equations.</a:t>
            </a:r>
            <a:endParaRPr lang="en-US" b="1" dirty="0"/>
          </a:p>
        </p:txBody>
      </p:sp>
    </p:spTree>
    <p:extLst>
      <p:ext uri="{BB962C8B-B14F-4D97-AF65-F5344CB8AC3E}">
        <p14:creationId xmlns:p14="http://schemas.microsoft.com/office/powerpoint/2010/main" val="5178303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4546A-8012-40F1-AC9E-C7FBCB7EA4E7}"/>
              </a:ext>
            </a:extLst>
          </p:cNvPr>
          <p:cNvSpPr>
            <a:spLocks noGrp="1"/>
          </p:cNvSpPr>
          <p:nvPr>
            <p:ph type="title"/>
          </p:nvPr>
        </p:nvSpPr>
        <p:spPr>
          <a:xfrm>
            <a:off x="1217489" y="929708"/>
            <a:ext cx="9176364" cy="706964"/>
          </a:xfrm>
        </p:spPr>
        <p:txBody>
          <a:bodyPr/>
          <a:lstStyle/>
          <a:p>
            <a:r>
              <a:rPr lang="en-US" dirty="0"/>
              <a:t>Do you want to research numerical differential equations and Scientific AI?</a:t>
            </a:r>
          </a:p>
        </p:txBody>
      </p:sp>
      <p:sp>
        <p:nvSpPr>
          <p:cNvPr id="3" name="Content Placeholder 2">
            <a:extLst>
              <a:ext uri="{FF2B5EF4-FFF2-40B4-BE49-F238E27FC236}">
                <a16:creationId xmlns:a16="http://schemas.microsoft.com/office/drawing/2014/main" id="{E1A6BAFA-E6D1-408D-936F-73A3D1C89AC4}"/>
              </a:ext>
            </a:extLst>
          </p:cNvPr>
          <p:cNvSpPr>
            <a:spLocks noGrp="1"/>
          </p:cNvSpPr>
          <p:nvPr>
            <p:ph idx="1"/>
          </p:nvPr>
        </p:nvSpPr>
        <p:spPr>
          <a:xfrm>
            <a:off x="1154954" y="2603500"/>
            <a:ext cx="9689419" cy="3416300"/>
          </a:xfrm>
        </p:spPr>
        <p:txBody>
          <a:bodyPr/>
          <a:lstStyle/>
          <a:p>
            <a:r>
              <a:rPr lang="en-US" dirty="0"/>
              <a:t>Looking for collaborators for Julia-wide scientific ecosystem development grants</a:t>
            </a:r>
          </a:p>
          <a:p>
            <a:r>
              <a:rPr lang="en-US" dirty="0"/>
              <a:t>Students are welcome! Contact me for Google Summer of Code, Julia Seasons of Contributions, or Pumas development. No Julia experience is required. Just jump right into the chat channels (</a:t>
            </a:r>
            <a:r>
              <a:rPr lang="en-US" dirty="0">
                <a:hlinkClick r:id="rId2"/>
              </a:rPr>
              <a:t>https://gitter.im/JuliaDiffEq/Lobby</a:t>
            </a:r>
            <a:r>
              <a:rPr lang="en-US" dirty="0"/>
              <a:t>) and we can find you an appropriate project.</a:t>
            </a:r>
          </a:p>
          <a:p>
            <a:r>
              <a:rPr lang="en-US" dirty="0">
                <a:hlinkClick r:id="rId3"/>
              </a:rPr>
              <a:t>https://julialang.org/soc/ideas-page</a:t>
            </a:r>
            <a:endParaRPr lang="en-US" dirty="0"/>
          </a:p>
          <a:p>
            <a:r>
              <a:rPr lang="en-US" dirty="0"/>
              <a:t>If you’re a hobbyist… join our chats! Fit models! Stop by the MIT Julia Lab!</a:t>
            </a:r>
          </a:p>
        </p:txBody>
      </p:sp>
    </p:spTree>
    <p:extLst>
      <p:ext uri="{BB962C8B-B14F-4D97-AF65-F5344CB8AC3E}">
        <p14:creationId xmlns:p14="http://schemas.microsoft.com/office/powerpoint/2010/main" val="180677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3AF77-62A9-4412-95E2-9011D134F30B}"/>
              </a:ext>
            </a:extLst>
          </p:cNvPr>
          <p:cNvSpPr>
            <a:spLocks noGrp="1"/>
          </p:cNvSpPr>
          <p:nvPr>
            <p:ph type="title"/>
          </p:nvPr>
        </p:nvSpPr>
        <p:spPr/>
        <p:txBody>
          <a:bodyPr/>
          <a:lstStyle/>
          <a:p>
            <a:r>
              <a:rPr lang="en-US" dirty="0"/>
              <a:t>Convolutional Neural Networks Are Structure Assumptions</a:t>
            </a:r>
          </a:p>
        </p:txBody>
      </p:sp>
      <p:pic>
        <p:nvPicPr>
          <p:cNvPr id="2050" name="Picture 2" descr="Image result for convolutional neural network">
            <a:extLst>
              <a:ext uri="{FF2B5EF4-FFF2-40B4-BE49-F238E27FC236}">
                <a16:creationId xmlns:a16="http://schemas.microsoft.com/office/drawing/2014/main" id="{C7D510C7-1ED3-4CF5-864C-3C981CF4170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2855" y="2396701"/>
            <a:ext cx="11126290" cy="375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529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6AC64B6-5299-4EDC-A5BA-C486DE6052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10" name="Rectangle 9">
              <a:extLst>
                <a:ext uri="{FF2B5EF4-FFF2-40B4-BE49-F238E27FC236}">
                  <a16:creationId xmlns:a16="http://schemas.microsoft.com/office/drawing/2014/main" id="{BA11BA08-D406-4EBC-80F9-8C9B13860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1CD848F9-F2DE-446B-8417-F43DDB436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2950ADE9-C1AB-43FC-837A-4805DF5D7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B4A32DB1-B927-4CC4-86F7-62404124F1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D096476B-32CF-4EEC-A4D2-18B931E582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6" name="Rectangle 15">
            <a:extLst>
              <a:ext uri="{FF2B5EF4-FFF2-40B4-BE49-F238E27FC236}">
                <a16:creationId xmlns:a16="http://schemas.microsoft.com/office/drawing/2014/main" id="{CB300B9C-C1F6-47BC-A43F-3B172CD7FF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7" name="Group 17">
            <a:extLst>
              <a:ext uri="{FF2B5EF4-FFF2-40B4-BE49-F238E27FC236}">
                <a16:creationId xmlns:a16="http://schemas.microsoft.com/office/drawing/2014/main" id="{F1ECA4FE-7D2F-4576-B767-3A5F5ABFE9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9" name="Rectangle 18">
              <a:extLst>
                <a:ext uri="{FF2B5EF4-FFF2-40B4-BE49-F238E27FC236}">
                  <a16:creationId xmlns:a16="http://schemas.microsoft.com/office/drawing/2014/main" id="{5969441E-5462-4859-86CD-1737FDE360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0" name="Freeform 5">
              <a:extLst>
                <a:ext uri="{FF2B5EF4-FFF2-40B4-BE49-F238E27FC236}">
                  <a16:creationId xmlns:a16="http://schemas.microsoft.com/office/drawing/2014/main" id="{596BD4B5-6833-40CC-96FE-EDC67563426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B6AC721F-C3E6-4893-AE09-CB7229D40E42}"/>
              </a:ext>
            </a:extLst>
          </p:cNvPr>
          <p:cNvSpPr>
            <a:spLocks noGrp="1"/>
          </p:cNvSpPr>
          <p:nvPr>
            <p:ph type="title"/>
          </p:nvPr>
        </p:nvSpPr>
        <p:spPr>
          <a:xfrm>
            <a:off x="1683171" y="1169773"/>
            <a:ext cx="8825658" cy="2870161"/>
          </a:xfrm>
        </p:spPr>
        <p:txBody>
          <a:bodyPr vert="horz" lIns="91440" tIns="45720" rIns="91440" bIns="45720" rtlCol="0" anchor="b">
            <a:normAutofit/>
          </a:bodyPr>
          <a:lstStyle/>
          <a:p>
            <a:pPr algn="ctr"/>
            <a:r>
              <a:rPr lang="en-US" sz="5400" dirty="0">
                <a:solidFill>
                  <a:schemeClr val="tx1"/>
                </a:solidFill>
              </a:rPr>
              <a:t>Universal Approximation Theorem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5A382D2-5FC4-4275-975F-E88E46F39770}"/>
                  </a:ext>
                </a:extLst>
              </p:cNvPr>
              <p:cNvSpPr>
                <a:spLocks noGrp="1"/>
              </p:cNvSpPr>
              <p:nvPr>
                <p:ph idx="1"/>
              </p:nvPr>
            </p:nvSpPr>
            <p:spPr>
              <a:xfrm>
                <a:off x="1683171" y="4293441"/>
                <a:ext cx="8825658" cy="1234148"/>
              </a:xfrm>
            </p:spPr>
            <p:txBody>
              <a:bodyPr vert="horz" lIns="91440" tIns="45720" rIns="91440" bIns="45720" rtlCol="0" anchor="t">
                <a:normAutofit/>
              </a:bodyPr>
              <a:lstStyle/>
              <a:p>
                <a:pPr marL="0" indent="0" algn="ctr">
                  <a:buNone/>
                </a:pPr>
                <a:r>
                  <a:rPr lang="en-US" sz="2000" cap="all" dirty="0">
                    <a:solidFill>
                      <a:schemeClr val="tx2">
                        <a:lumMod val="40000"/>
                        <a:lumOff val="60000"/>
                      </a:schemeClr>
                    </a:solidFill>
                  </a:rPr>
                  <a:t>Neural Networks can get </a:t>
                </a:r>
                <a14:m>
                  <m:oMath xmlns:m="http://schemas.openxmlformats.org/officeDocument/2006/math">
                    <m:r>
                      <a:rPr lang="en-US" sz="2000" cap="all">
                        <a:solidFill>
                          <a:schemeClr val="tx2">
                            <a:lumMod val="40000"/>
                            <a:lumOff val="60000"/>
                          </a:schemeClr>
                        </a:solidFill>
                        <a:latin typeface="Cambria Math" panose="02040503050406030204" pitchFamily="18" charset="0"/>
                      </a:rPr>
                      <m:t>𝜖</m:t>
                    </m:r>
                  </m:oMath>
                </a14:m>
                <a:r>
                  <a:rPr lang="en-US" sz="2000" cap="all" dirty="0">
                    <a:solidFill>
                      <a:schemeClr val="tx2">
                        <a:lumMod val="40000"/>
                        <a:lumOff val="60000"/>
                      </a:schemeClr>
                    </a:solidFill>
                  </a:rPr>
                  <a:t> close to any </a:t>
                </a:r>
                <a14:m>
                  <m:oMath xmlns:m="http://schemas.openxmlformats.org/officeDocument/2006/math">
                    <m:sSup>
                      <m:sSupPr>
                        <m:ctrlPr>
                          <a:rPr lang="en-US" sz="2000" i="1" cap="all">
                            <a:solidFill>
                              <a:schemeClr val="tx2">
                                <a:lumMod val="40000"/>
                                <a:lumOff val="60000"/>
                              </a:schemeClr>
                            </a:solidFill>
                            <a:latin typeface="Cambria Math" panose="02040503050406030204" pitchFamily="18" charset="0"/>
                          </a:rPr>
                        </m:ctrlPr>
                      </m:sSupPr>
                      <m:e>
                        <m:r>
                          <a:rPr lang="en-US" sz="2000" cap="all">
                            <a:solidFill>
                              <a:schemeClr val="tx2">
                                <a:lumMod val="40000"/>
                                <a:lumOff val="60000"/>
                              </a:schemeClr>
                            </a:solidFill>
                            <a:latin typeface="Cambria Math" panose="02040503050406030204" pitchFamily="18" charset="0"/>
                          </a:rPr>
                          <m:t>𝑅</m:t>
                        </m:r>
                      </m:e>
                      <m:sup>
                        <m:r>
                          <a:rPr lang="en-US" sz="2000" cap="all">
                            <a:solidFill>
                              <a:schemeClr val="tx2">
                                <a:lumMod val="40000"/>
                                <a:lumOff val="60000"/>
                              </a:schemeClr>
                            </a:solidFill>
                            <a:latin typeface="Cambria Math" panose="02040503050406030204" pitchFamily="18" charset="0"/>
                          </a:rPr>
                          <m:t>𝑛</m:t>
                        </m:r>
                      </m:sup>
                    </m:sSup>
                    <m:r>
                      <a:rPr lang="en-US" sz="2000" cap="all">
                        <a:solidFill>
                          <a:schemeClr val="tx2">
                            <a:lumMod val="40000"/>
                            <a:lumOff val="60000"/>
                          </a:schemeClr>
                        </a:solidFill>
                        <a:latin typeface="Cambria Math" panose="02040503050406030204" pitchFamily="18" charset="0"/>
                      </a:rPr>
                      <m:t>→</m:t>
                    </m:r>
                    <m:sSup>
                      <m:sSupPr>
                        <m:ctrlPr>
                          <a:rPr lang="en-US" sz="2000" i="1" cap="all">
                            <a:solidFill>
                              <a:schemeClr val="tx2">
                                <a:lumMod val="40000"/>
                                <a:lumOff val="60000"/>
                              </a:schemeClr>
                            </a:solidFill>
                            <a:latin typeface="Cambria Math" panose="02040503050406030204" pitchFamily="18" charset="0"/>
                          </a:rPr>
                        </m:ctrlPr>
                      </m:sSupPr>
                      <m:e>
                        <m:r>
                          <a:rPr lang="en-US" sz="2000" cap="all">
                            <a:solidFill>
                              <a:schemeClr val="tx2">
                                <a:lumMod val="40000"/>
                                <a:lumOff val="60000"/>
                              </a:schemeClr>
                            </a:solidFill>
                            <a:latin typeface="Cambria Math" panose="02040503050406030204" pitchFamily="18" charset="0"/>
                          </a:rPr>
                          <m:t>𝑅</m:t>
                        </m:r>
                      </m:e>
                      <m:sup>
                        <m:r>
                          <a:rPr lang="en-US" sz="2000" cap="all">
                            <a:solidFill>
                              <a:schemeClr val="tx2">
                                <a:lumMod val="40000"/>
                                <a:lumOff val="60000"/>
                              </a:schemeClr>
                            </a:solidFill>
                            <a:latin typeface="Cambria Math" panose="02040503050406030204" pitchFamily="18" charset="0"/>
                          </a:rPr>
                          <m:t>𝑚</m:t>
                        </m:r>
                      </m:sup>
                    </m:sSup>
                  </m:oMath>
                </a14:m>
                <a:r>
                  <a:rPr lang="en-US" sz="2000" cap="all" dirty="0">
                    <a:solidFill>
                      <a:schemeClr val="tx2">
                        <a:lumMod val="40000"/>
                        <a:lumOff val="60000"/>
                      </a:schemeClr>
                    </a:solidFill>
                  </a:rPr>
                  <a:t> function </a:t>
                </a:r>
              </a:p>
              <a:p>
                <a:pPr marL="0" indent="0" algn="ctr">
                  <a:buNone/>
                </a:pPr>
                <a:r>
                  <a:rPr lang="en-US" sz="2000" b="1" dirty="0"/>
                  <a:t>Neural networks are just function expansions, fancy Taylor Series like things which are good for computing and bad for analysis</a:t>
                </a:r>
              </a:p>
              <a:p>
                <a:pPr marL="0" indent="0" algn="ctr">
                  <a:buNone/>
                </a:pPr>
                <a:endParaRPr lang="en-US" sz="2000" cap="all" dirty="0">
                  <a:solidFill>
                    <a:schemeClr val="tx2">
                      <a:lumMod val="40000"/>
                      <a:lumOff val="60000"/>
                    </a:schemeClr>
                  </a:solidFill>
                </a:endParaRPr>
              </a:p>
            </p:txBody>
          </p:sp>
        </mc:Choice>
        <mc:Fallback xmlns="">
          <p:sp>
            <p:nvSpPr>
              <p:cNvPr id="3" name="Content Placeholder 2">
                <a:extLst>
                  <a:ext uri="{FF2B5EF4-FFF2-40B4-BE49-F238E27FC236}">
                    <a16:creationId xmlns:a16="http://schemas.microsoft.com/office/drawing/2014/main" id="{35A382D2-5FC4-4275-975F-E88E46F39770}"/>
                  </a:ext>
                </a:extLst>
              </p:cNvPr>
              <p:cNvSpPr>
                <a:spLocks noGrp="1" noRot="1" noChangeAspect="1" noMove="1" noResize="1" noEditPoints="1" noAdjustHandles="1" noChangeArrowheads="1" noChangeShapeType="1" noTextEdit="1"/>
              </p:cNvSpPr>
              <p:nvPr>
                <p:ph idx="1"/>
              </p:nvPr>
            </p:nvSpPr>
            <p:spPr>
              <a:xfrm>
                <a:off x="1683171" y="4293441"/>
                <a:ext cx="8825658" cy="1234148"/>
              </a:xfrm>
              <a:blipFill>
                <a:blip r:embed="rId3"/>
                <a:stretch>
                  <a:fillRect t="-2463" r="-69" b="-493"/>
                </a:stretch>
              </a:blipFill>
            </p:spPr>
            <p:txBody>
              <a:bodyPr/>
              <a:lstStyle/>
              <a:p>
                <a:r>
                  <a:rPr lang="en-US">
                    <a:noFill/>
                  </a:rPr>
                  <a:t> </a:t>
                </a:r>
              </a:p>
            </p:txBody>
          </p:sp>
        </mc:Fallback>
      </mc:AlternateContent>
      <p:cxnSp>
        <p:nvCxnSpPr>
          <p:cNvPr id="8" name="Straight Connector 21">
            <a:extLst>
              <a:ext uri="{FF2B5EF4-FFF2-40B4-BE49-F238E27FC236}">
                <a16:creationId xmlns:a16="http://schemas.microsoft.com/office/drawing/2014/main" id="{E81F53E2-F556-42FA-8D24-113839EE19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58249" y="4166888"/>
            <a:ext cx="675502"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28B15B86-798B-43FB-BECF-1FE9D07080D2}"/>
              </a:ext>
            </a:extLst>
          </p:cNvPr>
          <p:cNvSpPr>
            <a:spLocks noGrp="1"/>
          </p:cNvSpPr>
          <p:nvPr>
            <p:ph type="sldNum" sz="quarter" idx="12"/>
          </p:nvPr>
        </p:nvSpPr>
        <p:spPr>
          <a:xfrm>
            <a:off x="10792691" y="6391838"/>
            <a:ext cx="838199" cy="304799"/>
          </a:xfrm>
        </p:spPr>
        <p:txBody>
          <a:bodyPr vert="horz" lIns="91440" tIns="45720" rIns="91440" bIns="45720" rtlCol="0" anchor="t">
            <a:normAutofit/>
          </a:bodyPr>
          <a:lstStyle/>
          <a:p>
            <a:pPr algn="r">
              <a:spcAft>
                <a:spcPts val="600"/>
              </a:spcAft>
            </a:pPr>
            <a:fld id="{D57F1E4F-1CFF-5643-939E-217C01CDF565}" type="slidenum">
              <a:rPr lang="en-US" sz="1000" smtClean="0">
                <a:solidFill>
                  <a:srgbClr val="B31166"/>
                </a:solidFill>
                <a:latin typeface="+mj-lt"/>
              </a:rPr>
              <a:pPr algn="r">
                <a:spcAft>
                  <a:spcPts val="600"/>
                </a:spcAft>
              </a:pPr>
              <a:t>6</a:t>
            </a:fld>
            <a:endParaRPr lang="en-US" sz="1000">
              <a:solidFill>
                <a:srgbClr val="B31166"/>
              </a:solidFill>
              <a:latin typeface="+mj-lt"/>
            </a:endParaRPr>
          </a:p>
        </p:txBody>
      </p:sp>
    </p:spTree>
    <p:extLst>
      <p:ext uri="{BB962C8B-B14F-4D97-AF65-F5344CB8AC3E}">
        <p14:creationId xmlns:p14="http://schemas.microsoft.com/office/powerpoint/2010/main" val="3200912414"/>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A42E-2328-4F89-91EE-BFA22743F6A8}"/>
              </a:ext>
            </a:extLst>
          </p:cNvPr>
          <p:cNvSpPr>
            <a:spLocks noGrp="1"/>
          </p:cNvSpPr>
          <p:nvPr>
            <p:ph type="title"/>
          </p:nvPr>
        </p:nvSpPr>
        <p:spPr>
          <a:xfrm>
            <a:off x="886886" y="838200"/>
            <a:ext cx="9656153" cy="706964"/>
          </a:xfrm>
        </p:spPr>
        <p:txBody>
          <a:bodyPr/>
          <a:lstStyle/>
          <a:p>
            <a:r>
              <a:rPr lang="en-US" dirty="0"/>
              <a:t>Neural Networks = Function Approximation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22AAD73-791F-438B-875F-85A10CC50035}"/>
                  </a:ext>
                </a:extLst>
              </p:cNvPr>
              <p:cNvSpPr>
                <a:spLocks noGrp="1"/>
              </p:cNvSpPr>
              <p:nvPr>
                <p:ph idx="1"/>
              </p:nvPr>
            </p:nvSpPr>
            <p:spPr>
              <a:xfrm>
                <a:off x="1154954" y="2603500"/>
                <a:ext cx="8825659" cy="3416300"/>
              </a:xfrm>
            </p:spPr>
            <p:txBody>
              <a:bodyPr/>
              <a:lstStyle/>
              <a:p>
                <a:r>
                  <a:rPr lang="en-US" b="0" dirty="0"/>
                  <a:t>Polynomial: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𝑥</m:t>
                        </m:r>
                      </m:sup>
                    </m:sSup>
                    <m:r>
                      <a:rPr lang="en-US" b="0" i="1" smtClean="0">
                        <a:latin typeface="Cambria Math" panose="02040503050406030204" pitchFamily="18" charset="0"/>
                      </a:rPr>
                      <m:t>=1+</m:t>
                    </m:r>
                    <m:f>
                      <m:fPr>
                        <m:ctrlPr>
                          <a:rPr lang="en-US" b="0" i="1" smtClean="0">
                            <a:latin typeface="Cambria Math" panose="02040503050406030204" pitchFamily="18" charset="0"/>
                          </a:rPr>
                        </m:ctrlPr>
                      </m:fPr>
                      <m:num>
                        <m:r>
                          <a:rPr lang="en-US" b="0" i="1" smtClean="0">
                            <a:latin typeface="Cambria Math" panose="02040503050406030204" pitchFamily="18" charset="0"/>
                          </a:rPr>
                          <m:t>𝑥</m:t>
                        </m:r>
                      </m:num>
                      <m:den>
                        <m:r>
                          <a:rPr lang="en-US" b="0" i="1" smtClean="0">
                            <a:latin typeface="Cambria Math" panose="02040503050406030204" pitchFamily="18" charset="0"/>
                          </a:rPr>
                          <m:t>1!</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num>
                      <m:den>
                        <m:r>
                          <a:rPr lang="en-US" b="0" i="1" smtClean="0">
                            <a:latin typeface="Cambria Math" panose="02040503050406030204" pitchFamily="18" charset="0"/>
                          </a:rPr>
                          <m:t>2!</m:t>
                        </m:r>
                      </m:den>
                    </m:f>
                    <m:r>
                      <a:rPr lang="en-US" b="0" i="1" smtClean="0">
                        <a:latin typeface="Cambria Math" panose="02040503050406030204" pitchFamily="18" charset="0"/>
                      </a:rPr>
                      <m:t>+…</m:t>
                    </m:r>
                  </m:oMath>
                </a14:m>
                <a:endParaRPr lang="en-US" dirty="0"/>
              </a:p>
              <a:p>
                <a:r>
                  <a:rPr lang="en-US" dirty="0"/>
                  <a:t>Nonlinear: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𝑥</m:t>
                        </m:r>
                      </m:sup>
                    </m:sSup>
                    <m:r>
                      <a:rPr lang="en-US" i="1">
                        <a:latin typeface="Cambria Math" panose="02040503050406030204" pitchFamily="18" charset="0"/>
                      </a:rPr>
                      <m:t>=</m:t>
                    </m:r>
                    <m:r>
                      <a:rPr lang="en-US" b="0" i="1" smtClean="0">
                        <a:latin typeface="Cambria Math" panose="02040503050406030204" pitchFamily="18" charset="0"/>
                      </a:rPr>
                      <m:t>1+</m:t>
                    </m:r>
                    <m:f>
                      <m:fPr>
                        <m:ctrlPr>
                          <a:rPr lang="en-US" b="0" i="1" smtClean="0">
                            <a:latin typeface="Cambria Math" panose="02040503050406030204" pitchFamily="18" charset="0"/>
                          </a:rPr>
                        </m:ctrlPr>
                      </m:fPr>
                      <m:num>
                        <m:r>
                          <a:rPr lang="en-US" b="0" i="1" smtClean="0">
                            <a:latin typeface="Cambria Math" panose="02040503050406030204" pitchFamily="18" charset="0"/>
                          </a:rPr>
                          <m:t>2</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tanh</m:t>
                            </m:r>
                          </m:fName>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𝑥</m:t>
                                    </m:r>
                                  </m:num>
                                  <m:den>
                                    <m:r>
                                      <a:rPr lang="en-US" b="0" i="1" smtClean="0">
                                        <a:latin typeface="Cambria Math" panose="02040503050406030204" pitchFamily="18" charset="0"/>
                                      </a:rPr>
                                      <m:t>2</m:t>
                                    </m:r>
                                  </m:den>
                                </m:f>
                              </m:e>
                            </m:d>
                          </m:e>
                        </m:func>
                      </m:num>
                      <m:den>
                        <m:r>
                          <a:rPr lang="en-US" b="0" i="1" smtClean="0">
                            <a:latin typeface="Cambria Math" panose="02040503050406030204" pitchFamily="18" charset="0"/>
                          </a:rPr>
                          <m:t>1−</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tanh</m:t>
                            </m:r>
                          </m:fName>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𝑥</m:t>
                                    </m:r>
                                  </m:num>
                                  <m:den>
                                    <m:r>
                                      <a:rPr lang="en-US" b="0" i="1" smtClean="0">
                                        <a:latin typeface="Cambria Math" panose="02040503050406030204" pitchFamily="18" charset="0"/>
                                      </a:rPr>
                                      <m:t>2</m:t>
                                    </m:r>
                                  </m:den>
                                </m:f>
                              </m:e>
                            </m:d>
                          </m:e>
                        </m:func>
                      </m:den>
                    </m:f>
                  </m:oMath>
                </a14:m>
                <a:endParaRPr lang="en-US" dirty="0"/>
              </a:p>
              <a:p>
                <a:r>
                  <a:rPr lang="en-US" dirty="0"/>
                  <a:t>Neural Network: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𝑥</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3</m:t>
                        </m:r>
                      </m:sub>
                    </m:sSub>
                    <m:r>
                      <a:rPr lang="en-US" b="0" i="1" smtClean="0">
                        <a:latin typeface="Cambria Math" panose="02040503050406030204" pitchFamily="18" charset="0"/>
                      </a:rPr>
                      <m:t>𝜎</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2</m:t>
                            </m:r>
                          </m:sub>
                        </m:sSub>
                        <m:r>
                          <a:rPr lang="en-US" b="0" i="1" smtClean="0">
                            <a:latin typeface="Cambria Math" panose="02040503050406030204" pitchFamily="18" charset="0"/>
                          </a:rPr>
                          <m:t>𝜎</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1</m:t>
                                </m:r>
                              </m:sub>
                            </m:sSub>
                            <m:r>
                              <a:rPr lang="en-US" b="0" i="1" smtClean="0">
                                <a:latin typeface="Cambria Math" panose="02040503050406030204" pitchFamily="18" charset="0"/>
                              </a:rPr>
                              <m:t>𝑥</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1</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2</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3</m:t>
                        </m:r>
                      </m:sub>
                    </m:sSub>
                  </m:oMath>
                </a14:m>
                <a:endParaRPr lang="en-US" dirty="0"/>
              </a:p>
            </p:txBody>
          </p:sp>
        </mc:Choice>
        <mc:Fallback xmlns="">
          <p:sp>
            <p:nvSpPr>
              <p:cNvPr id="3" name="Content Placeholder 2">
                <a:extLst>
                  <a:ext uri="{FF2B5EF4-FFF2-40B4-BE49-F238E27FC236}">
                    <a16:creationId xmlns:a16="http://schemas.microsoft.com/office/drawing/2014/main" id="{E22AAD73-791F-438B-875F-85A10CC50035}"/>
                  </a:ext>
                </a:extLst>
              </p:cNvPr>
              <p:cNvSpPr>
                <a:spLocks noGrp="1" noRot="1" noChangeAspect="1" noMove="1" noResize="1" noEditPoints="1" noAdjustHandles="1" noChangeArrowheads="1" noChangeShapeType="1" noTextEdit="1"/>
              </p:cNvSpPr>
              <p:nvPr>
                <p:ph idx="1"/>
              </p:nvPr>
            </p:nvSpPr>
            <p:spPr>
              <a:xfrm>
                <a:off x="1154954" y="2603500"/>
                <a:ext cx="8825659" cy="3416300"/>
              </a:xfrm>
              <a:blipFill>
                <a:blip r:embed="rId2"/>
                <a:stretch>
                  <a:fillRect l="-13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7E8E705-DE3D-4A6D-870A-EE6AD372857D}"/>
              </a:ext>
            </a:extLst>
          </p:cNvPr>
          <p:cNvSpPr>
            <a:spLocks noGrp="1"/>
          </p:cNvSpPr>
          <p:nvPr>
            <p:ph type="sldNum" sz="quarter" idx="12"/>
          </p:nvPr>
        </p:nvSpPr>
        <p:spPr>
          <a:xfrm>
            <a:off x="10352540" y="295729"/>
            <a:ext cx="838199" cy="767687"/>
          </a:xfrm>
        </p:spPr>
        <p:txBody>
          <a:bodyPr/>
          <a:lstStyle/>
          <a:p>
            <a:fld id="{D57F1E4F-1CFF-5643-939E-217C01CDF565}" type="slidenum">
              <a:rPr lang="en-US" smtClean="0"/>
              <a:pPr/>
              <a:t>7</a:t>
            </a:fld>
            <a:endParaRPr lang="en-US" dirty="0"/>
          </a:p>
        </p:txBody>
      </p:sp>
    </p:spTree>
    <p:extLst>
      <p:ext uri="{BB962C8B-B14F-4D97-AF65-F5344CB8AC3E}">
        <p14:creationId xmlns:p14="http://schemas.microsoft.com/office/powerpoint/2010/main" val="1183022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A42E-2328-4F89-91EE-BFA22743F6A8}"/>
              </a:ext>
            </a:extLst>
          </p:cNvPr>
          <p:cNvSpPr>
            <a:spLocks noGrp="1"/>
          </p:cNvSpPr>
          <p:nvPr>
            <p:ph type="title"/>
          </p:nvPr>
        </p:nvSpPr>
        <p:spPr>
          <a:xfrm>
            <a:off x="886886" y="838200"/>
            <a:ext cx="9656153" cy="706964"/>
          </a:xfrm>
        </p:spPr>
        <p:txBody>
          <a:bodyPr/>
          <a:lstStyle/>
          <a:p>
            <a:r>
              <a:rPr lang="en-US" dirty="0"/>
              <a:t>Neural Networks = Nonlinear Regression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22AAD73-791F-438B-875F-85A10CC50035}"/>
                  </a:ext>
                </a:extLst>
              </p:cNvPr>
              <p:cNvSpPr>
                <a:spLocks noGrp="1"/>
              </p:cNvSpPr>
              <p:nvPr>
                <p:ph idx="1"/>
              </p:nvPr>
            </p:nvSpPr>
            <p:spPr>
              <a:xfrm>
                <a:off x="1154954" y="2603500"/>
                <a:ext cx="8825659" cy="3416300"/>
              </a:xfrm>
            </p:spPr>
            <p:txBody>
              <a:bodyPr/>
              <a:lstStyle/>
              <a:p>
                <a:r>
                  <a:rPr lang="en-US" b="0" dirty="0"/>
                  <a:t>Polynomial: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𝑥</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r>
                      <a:rPr lang="en-US" b="0" i="1" smtClean="0">
                        <a:latin typeface="Cambria Math" panose="02040503050406030204" pitchFamily="18" charset="0"/>
                      </a:rPr>
                      <m:t>𝑥</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m:t>
                    </m:r>
                  </m:oMath>
                </a14:m>
                <a:r>
                  <a:rPr lang="en-US" dirty="0"/>
                  <a:t> </a:t>
                </a:r>
              </a:p>
              <a:p>
                <a:r>
                  <a:rPr lang="en-US" dirty="0"/>
                  <a:t>Nonlinear: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𝑥</m:t>
                        </m:r>
                      </m:sup>
                    </m:sSup>
                    <m:r>
                      <a:rPr lang="en-US" i="1">
                        <a:latin typeface="Cambria Math" panose="02040503050406030204" pitchFamily="18" charset="0"/>
                      </a:rPr>
                      <m:t>=1+</m:t>
                    </m:r>
                    <m:f>
                      <m:fPr>
                        <m:ctrlPr>
                          <a:rPr lang="en-US" i="1">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tanh</m:t>
                            </m:r>
                          </m:fName>
                          <m:e>
                            <m:d>
                              <m:dPr>
                                <m:ctrlPr>
                                  <a:rPr lang="en-US" i="1">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r>
                                  <a:rPr lang="en-US" b="0" i="1" smtClean="0">
                                    <a:latin typeface="Cambria Math" panose="02040503050406030204" pitchFamily="18" charset="0"/>
                                  </a:rPr>
                                  <m:t>𝑥</m:t>
                                </m:r>
                              </m:e>
                            </m:d>
                          </m:e>
                        </m:func>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m:t>
                            </m:r>
                          </m:sub>
                        </m:sSub>
                        <m:r>
                          <a:rPr lang="en-US" b="0" i="1" smtClean="0">
                            <a:latin typeface="Cambria Math" panose="02040503050406030204" pitchFamily="18" charset="0"/>
                          </a:rPr>
                          <m:t>𝑥</m:t>
                        </m:r>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tanh</m:t>
                            </m:r>
                          </m:fName>
                          <m:e>
                            <m:d>
                              <m:dPr>
                                <m:ctrlPr>
                                  <a:rPr lang="en-US" i="1">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4</m:t>
                                    </m:r>
                                  </m:sub>
                                </m:sSub>
                                <m:r>
                                  <a:rPr lang="en-US" b="0" i="1" smtClean="0">
                                    <a:latin typeface="Cambria Math" panose="02040503050406030204" pitchFamily="18" charset="0"/>
                                  </a:rPr>
                                  <m:t>𝑥</m:t>
                                </m:r>
                              </m:e>
                            </m:d>
                          </m:e>
                        </m:func>
                      </m:den>
                    </m:f>
                  </m:oMath>
                </a14:m>
                <a:endParaRPr lang="en-US" dirty="0"/>
              </a:p>
              <a:p>
                <a:r>
                  <a:rPr lang="en-US" dirty="0"/>
                  <a:t>Neural Network: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𝑥</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3</m:t>
                        </m:r>
                      </m:sub>
                    </m:sSub>
                    <m:r>
                      <a:rPr lang="en-US" b="0" i="1" smtClean="0">
                        <a:latin typeface="Cambria Math" panose="02040503050406030204" pitchFamily="18" charset="0"/>
                      </a:rPr>
                      <m:t>𝜎</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2</m:t>
                            </m:r>
                          </m:sub>
                        </m:sSub>
                        <m:r>
                          <a:rPr lang="en-US" b="0" i="1" smtClean="0">
                            <a:latin typeface="Cambria Math" panose="02040503050406030204" pitchFamily="18" charset="0"/>
                          </a:rPr>
                          <m:t>𝜎</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1</m:t>
                                </m:r>
                              </m:sub>
                            </m:sSub>
                            <m:r>
                              <a:rPr lang="en-US" b="0" i="1" smtClean="0">
                                <a:latin typeface="Cambria Math" panose="02040503050406030204" pitchFamily="18" charset="0"/>
                              </a:rPr>
                              <m:t>𝑥</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1</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2</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3</m:t>
                        </m:r>
                      </m:sub>
                    </m:sSub>
                  </m:oMath>
                </a14:m>
                <a:r>
                  <a:rPr lang="en-US" dirty="0"/>
                  <a:t>. Train the weights </a:t>
                </a:r>
                <a14:m>
                  <m:oMath xmlns:m="http://schemas.openxmlformats.org/officeDocument/2006/math">
                    <m:r>
                      <a:rPr lang="en-US" b="0" i="0" smtClean="0">
                        <a:latin typeface="Cambria Math" panose="02040503050406030204" pitchFamily="18" charset="0"/>
                      </a:rPr>
                      <m:t>(</m:t>
                    </m:r>
                    <m:r>
                      <a:rPr lang="en-US" i="1">
                        <a:latin typeface="Cambria Math" panose="02040503050406030204" pitchFamily="18" charset="0"/>
                      </a:rPr>
                      <m:t>𝑊</m:t>
                    </m:r>
                    <m:r>
                      <a:rPr lang="en-US" b="0" i="1" smtClean="0">
                        <a:latin typeface="Cambria Math" panose="02040503050406030204" pitchFamily="18" charset="0"/>
                      </a:rPr>
                      <m:t>,</m:t>
                    </m:r>
                    <m:r>
                      <a:rPr lang="en-US" b="0" i="1" smtClean="0">
                        <a:latin typeface="Cambria Math" panose="02040503050406030204" pitchFamily="18" charset="0"/>
                      </a:rPr>
                      <m:t>𝑏</m:t>
                    </m:r>
                    <m:r>
                      <a:rPr lang="en-US" b="0" i="1" smtClean="0">
                        <a:latin typeface="Cambria Math" panose="02040503050406030204" pitchFamily="18" charset="0"/>
                      </a:rPr>
                      <m:t>)</m:t>
                    </m:r>
                  </m:oMath>
                </a14:m>
                <a:endParaRPr lang="en-US" dirty="0"/>
              </a:p>
            </p:txBody>
          </p:sp>
        </mc:Choice>
        <mc:Fallback xmlns="">
          <p:sp>
            <p:nvSpPr>
              <p:cNvPr id="3" name="Content Placeholder 2">
                <a:extLst>
                  <a:ext uri="{FF2B5EF4-FFF2-40B4-BE49-F238E27FC236}">
                    <a16:creationId xmlns:a16="http://schemas.microsoft.com/office/drawing/2014/main" id="{E22AAD73-791F-438B-875F-85A10CC50035}"/>
                  </a:ext>
                </a:extLst>
              </p:cNvPr>
              <p:cNvSpPr>
                <a:spLocks noGrp="1" noRot="1" noChangeAspect="1" noMove="1" noResize="1" noEditPoints="1" noAdjustHandles="1" noChangeArrowheads="1" noChangeShapeType="1" noTextEdit="1"/>
              </p:cNvSpPr>
              <p:nvPr>
                <p:ph idx="1"/>
              </p:nvPr>
            </p:nvSpPr>
            <p:spPr>
              <a:xfrm>
                <a:off x="1154954" y="2603500"/>
                <a:ext cx="8825659" cy="3416300"/>
              </a:xfrm>
              <a:blipFill>
                <a:blip r:embed="rId2"/>
                <a:stretch>
                  <a:fillRect l="-138" t="-89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7E8E705-DE3D-4A6D-870A-EE6AD372857D}"/>
              </a:ext>
            </a:extLst>
          </p:cNvPr>
          <p:cNvSpPr>
            <a:spLocks noGrp="1"/>
          </p:cNvSpPr>
          <p:nvPr>
            <p:ph type="sldNum" sz="quarter" idx="12"/>
          </p:nvPr>
        </p:nvSpPr>
        <p:spPr>
          <a:xfrm>
            <a:off x="10352540" y="295729"/>
            <a:ext cx="838199" cy="767687"/>
          </a:xfrm>
        </p:spPr>
        <p:txBody>
          <a:bodyPr/>
          <a:lstStyle/>
          <a:p>
            <a:fld id="{D57F1E4F-1CFF-5643-939E-217C01CDF565}" type="slidenum">
              <a:rPr lang="en-US" smtClean="0"/>
              <a:pPr/>
              <a:t>8</a:t>
            </a:fld>
            <a:endParaRPr lang="en-US" dirty="0"/>
          </a:p>
        </p:txBody>
      </p:sp>
    </p:spTree>
    <p:extLst>
      <p:ext uri="{BB962C8B-B14F-4D97-AF65-F5344CB8AC3E}">
        <p14:creationId xmlns:p14="http://schemas.microsoft.com/office/powerpoint/2010/main" val="936837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2DF45-6ADD-4EF8-AF47-E6CE726B0689}"/>
              </a:ext>
            </a:extLst>
          </p:cNvPr>
          <p:cNvSpPr>
            <a:spLocks noGrp="1"/>
          </p:cNvSpPr>
          <p:nvPr>
            <p:ph type="title"/>
          </p:nvPr>
        </p:nvSpPr>
        <p:spPr/>
        <p:txBody>
          <a:bodyPr/>
          <a:lstStyle/>
          <a:p>
            <a:r>
              <a:rPr lang="en-US" dirty="0"/>
              <a:t>Other Universal Approximators</a:t>
            </a:r>
          </a:p>
        </p:txBody>
      </p:sp>
      <p:sp>
        <p:nvSpPr>
          <p:cNvPr id="3" name="Content Placeholder 2">
            <a:extLst>
              <a:ext uri="{FF2B5EF4-FFF2-40B4-BE49-F238E27FC236}">
                <a16:creationId xmlns:a16="http://schemas.microsoft.com/office/drawing/2014/main" id="{FE0731CB-3EC3-4A38-922B-BDDC7D5D4354}"/>
              </a:ext>
            </a:extLst>
          </p:cNvPr>
          <p:cNvSpPr>
            <a:spLocks noGrp="1"/>
          </p:cNvSpPr>
          <p:nvPr>
            <p:ph idx="1"/>
          </p:nvPr>
        </p:nvSpPr>
        <p:spPr/>
        <p:txBody>
          <a:bodyPr>
            <a:normAutofit fontScale="77500" lnSpcReduction="20000"/>
          </a:bodyPr>
          <a:lstStyle/>
          <a:p>
            <a:r>
              <a:rPr lang="en-US" dirty="0"/>
              <a:t>Polynomials: easy but numerically unstable and Runge’s Phenomenon</a:t>
            </a:r>
          </a:p>
          <a:p>
            <a:r>
              <a:rPr lang="en-US" dirty="0"/>
              <a:t>Fourier/Chebyshev Series: great if smooth, but Gibb’s Phenomenon. </a:t>
            </a:r>
          </a:p>
          <a:p>
            <a:r>
              <a:rPr lang="en-US" dirty="0"/>
              <a:t>Going to higher dimensions usually isn’t rotationally invariant: mixed derivatives give issues.</a:t>
            </a:r>
          </a:p>
          <a:p>
            <a:pPr lvl="1"/>
            <a:r>
              <a:rPr lang="en-US" dirty="0"/>
              <a:t>Tensor product spaces</a:t>
            </a:r>
          </a:p>
          <a:p>
            <a:pPr lvl="1"/>
            <a:r>
              <a:rPr lang="en-US" dirty="0"/>
              <a:t>Sparse Grids</a:t>
            </a:r>
          </a:p>
          <a:p>
            <a:r>
              <a:rPr lang="en-US" dirty="0"/>
              <a:t>Radial Basis Functions (RBFs) work well on low dimensional manifolds in high dimensional spaces</a:t>
            </a:r>
          </a:p>
          <a:p>
            <a:pPr marL="0" indent="0">
              <a:buNone/>
            </a:pPr>
            <a:endParaRPr lang="en-US" dirty="0"/>
          </a:p>
          <a:p>
            <a:pPr marL="0" indent="0">
              <a:buNone/>
            </a:pPr>
            <a:r>
              <a:rPr lang="en-US" dirty="0"/>
              <a:t>Nothing is really a silver bullet for arbitrary functions in high dimensions.</a:t>
            </a:r>
          </a:p>
          <a:p>
            <a:pPr marL="0" indent="0">
              <a:buNone/>
            </a:pPr>
            <a:endParaRPr lang="en-US" dirty="0"/>
          </a:p>
          <a:p>
            <a:pPr marL="0" indent="0">
              <a:buNone/>
            </a:pPr>
            <a:r>
              <a:rPr lang="en-US" dirty="0"/>
              <a:t>[1] L. N. </a:t>
            </a:r>
            <a:r>
              <a:rPr lang="en-US" dirty="0" err="1"/>
              <a:t>Trefethen</a:t>
            </a:r>
            <a:r>
              <a:rPr lang="en-US" dirty="0"/>
              <a:t>, Cubature, approximation, and isotropy in the hypercube, </a:t>
            </a:r>
            <a:r>
              <a:rPr lang="en-US" i="1" dirty="0"/>
              <a:t>SIAM Review</a:t>
            </a:r>
          </a:p>
          <a:p>
            <a:pPr marL="0" indent="0">
              <a:buNone/>
            </a:pPr>
            <a:r>
              <a:rPr lang="en-US" dirty="0"/>
              <a:t>[2] https://www.cs.cmu.edu/afs/cs/academic/class/15883-f17/slides/rbf.pdf</a:t>
            </a:r>
          </a:p>
        </p:txBody>
      </p:sp>
      <p:sp>
        <p:nvSpPr>
          <p:cNvPr id="4" name="Slide Number Placeholder 3">
            <a:extLst>
              <a:ext uri="{FF2B5EF4-FFF2-40B4-BE49-F238E27FC236}">
                <a16:creationId xmlns:a16="http://schemas.microsoft.com/office/drawing/2014/main" id="{BA2A2CE9-70BB-4367-92F6-AD0EF878E399}"/>
              </a:ext>
            </a:extLst>
          </p:cNvPr>
          <p:cNvSpPr>
            <a:spLocks noGrp="1"/>
          </p:cNvSpPr>
          <p:nvPr>
            <p:ph type="sldNum" sz="quarter" idx="12"/>
          </p:nvPr>
        </p:nvSpPr>
        <p:spPr/>
        <p:txBody>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5104377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FFC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EC7F02AD-9687-440F-A9DF-FAA6F22270D7}"/>
    </a:ext>
  </a:extLst>
</a:theme>
</file>

<file path=docProps/app.xml><?xml version="1.0" encoding="utf-8"?>
<Properties xmlns="http://schemas.openxmlformats.org/officeDocument/2006/extended-properties" xmlns:vt="http://schemas.openxmlformats.org/officeDocument/2006/docPropsVTypes">
  <TotalTime>0</TotalTime>
  <Words>2228</Words>
  <Application>Microsoft Office PowerPoint</Application>
  <PresentationFormat>Widescreen</PresentationFormat>
  <Paragraphs>218</Paragraphs>
  <Slides>42</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8" baseType="lpstr">
      <vt:lpstr>Arial</vt:lpstr>
      <vt:lpstr>Cambria Math</vt:lpstr>
      <vt:lpstr>Century Gothic</vt:lpstr>
      <vt:lpstr>Wingdings 3</vt:lpstr>
      <vt:lpstr>Ion Boardroom</vt:lpstr>
      <vt:lpstr>Acrobat Document</vt:lpstr>
      <vt:lpstr>What is Scientific Machine Learning?</vt:lpstr>
      <vt:lpstr>Scientific ML/AI is Domain Models with Integrated Machine Learning</vt:lpstr>
      <vt:lpstr>Mechanistic vs Non-Mechanistic Models</vt:lpstr>
      <vt:lpstr>Pros and Cons of Mechanistic Models</vt:lpstr>
      <vt:lpstr>Convolutional Neural Networks Are Structure Assumptions</vt:lpstr>
      <vt:lpstr>Universal Approximation Theorem</vt:lpstr>
      <vt:lpstr>Neural Networks = Function Approximation</vt:lpstr>
      <vt:lpstr>Neural Networks = Nonlinear Regression</vt:lpstr>
      <vt:lpstr>Other Universal Approximators</vt:lpstr>
      <vt:lpstr>Neural Networks are universal approximators which work well in high dimensions</vt:lpstr>
      <vt:lpstr>What’s out there on SciML?</vt:lpstr>
      <vt:lpstr>A few results in the field</vt:lpstr>
      <vt:lpstr>Let’s solve ODEs and PDEs with Neural Networks (Blackboard time!)</vt:lpstr>
      <vt:lpstr>Physics-informed neural networks: A deep learning framework for solving forward and inverse problems involving nonlinear partial differential equations </vt:lpstr>
      <vt:lpstr>Solving 1000 dimensional PDEs: Hamilton-Jacobi-Bellman, Nonlinear Black-Scholes</vt:lpstr>
      <vt:lpstr>Stochastic RNN Formulation</vt:lpstr>
      <vt:lpstr>Deep learning for universal linear embeddings of nonlinear dynamics </vt:lpstr>
      <vt:lpstr>DGM: A deep learning algorithm for solving partial differential equations</vt:lpstr>
      <vt:lpstr>In Turn, Scientific Computing is Impacting Machine Learning</vt:lpstr>
      <vt:lpstr>Two equivalences: CNNs and PDEs, RNNs and ODEs (Blackboard time)</vt:lpstr>
      <vt:lpstr>Deep Neural Networks Motivated by Partial Differential Equations </vt:lpstr>
      <vt:lpstr>Neural Ordinary Differential Equations</vt:lpstr>
      <vt:lpstr>ODEs Generalize RNNs</vt:lpstr>
      <vt:lpstr>Some of my recent work</vt:lpstr>
      <vt:lpstr>Universal Differential Equations</vt:lpstr>
      <vt:lpstr>Automatically Learning the Model</vt:lpstr>
      <vt:lpstr>Ecology Example:  Lotka-Volterra Equations</vt:lpstr>
      <vt:lpstr>Universal ODEs learn and extrapolate Lotka-Volterra from small data!</vt:lpstr>
      <vt:lpstr>Automatically Learning PDEs from Data: Universal PDEs for Fisher-KPP</vt:lpstr>
      <vt:lpstr>Universal SDEs: Nonlinear Timeseries Learning and Extrapolation</vt:lpstr>
      <vt:lpstr>Universal PDEs for Acceleration: Automated Climate Parameterizations</vt:lpstr>
      <vt:lpstr>Universal ODEs Accelerate Non-Newtonian Fluid Simulations </vt:lpstr>
      <vt:lpstr>Neural Network Surrogates for Real-Time Nonlinear Approximate Control</vt:lpstr>
      <vt:lpstr>A Complimentary Inversion Network</vt:lpstr>
      <vt:lpstr>Inversion is accurate and independent of simulation time</vt:lpstr>
      <vt:lpstr>Scales to PDEs:  Gierer-Meinhardt Equations</vt:lpstr>
      <vt:lpstr>Solving 1000 dimensional PDEs: Hamilton-Jacobi-Bellman, Nonlinear Black-Scholes</vt:lpstr>
      <vt:lpstr>Stochastic RNN Formulation</vt:lpstr>
      <vt:lpstr>But this method can be represented as a neural SDE</vt:lpstr>
      <vt:lpstr>Many other domain-specific uses</vt:lpstr>
      <vt:lpstr>Scaling the software to “real” problems</vt:lpstr>
      <vt:lpstr>Do you want to research numerical differential equations and Scientific AI?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Scientific Machine Learning?</dc:title>
  <dc:creator>Rackauckas, Christopher</dc:creator>
  <cp:lastModifiedBy>Rackauckas, Christopher</cp:lastModifiedBy>
  <cp:revision>1</cp:revision>
  <dcterms:created xsi:type="dcterms:W3CDTF">2020-01-10T18:02:43Z</dcterms:created>
  <dcterms:modified xsi:type="dcterms:W3CDTF">2020-01-14T17:17:26Z</dcterms:modified>
</cp:coreProperties>
</file>