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sldIdLst>
    <p:sldId id="256" r:id="rId2"/>
    <p:sldId id="269" r:id="rId3"/>
    <p:sldId id="270" r:id="rId4"/>
    <p:sldId id="257" r:id="rId5"/>
    <p:sldId id="258" r:id="rId6"/>
    <p:sldId id="259" r:id="rId7"/>
    <p:sldId id="260" r:id="rId8"/>
    <p:sldId id="261" r:id="rId9"/>
    <p:sldId id="262" r:id="rId10"/>
    <p:sldId id="271" r:id="rId11"/>
    <p:sldId id="263" r:id="rId12"/>
    <p:sldId id="264" r:id="rId13"/>
    <p:sldId id="265"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722"/>
    <p:restoredTop sz="94660"/>
  </p:normalViewPr>
  <p:slideViewPr>
    <p:cSldViewPr snapToGrid="0" snapToObjects="1">
      <p:cViewPr varScale="1">
        <p:scale>
          <a:sx n="73" d="100"/>
          <a:sy n="73" d="100"/>
        </p:scale>
        <p:origin x="40" y="764"/>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63C557-C0B9-3040-8288-F3AA0666EE82}"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0F328-26E6-CC49-895F-7E1AC2BD9672}" type="slidenum">
              <a:rPr lang="en-US" smtClean="0"/>
              <a:t>‹#›</a:t>
            </a:fld>
            <a:endParaRPr lang="en-US"/>
          </a:p>
        </p:txBody>
      </p:sp>
    </p:spTree>
    <p:extLst>
      <p:ext uri="{BB962C8B-B14F-4D97-AF65-F5344CB8AC3E}">
        <p14:creationId xmlns:p14="http://schemas.microsoft.com/office/powerpoint/2010/main" val="77069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835C90B-CD80-F04D-A5EF-9D022C5F9D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CE25B-2038-B442-98C9-CF38DDE67CD3}"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2ACE25B-2038-B442-98C9-CF38DDE67CD3}"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2ACE25B-2038-B442-98C9-CF38DDE67CD3}"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ACE25B-2038-B442-98C9-CF38DDE67CD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ACE25B-2038-B442-98C9-CF38DDE67CD3}"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ACE25B-2038-B442-98C9-CF38DDE67CD3}"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ACE25B-2038-B442-98C9-CF38DDE67CD3}" type="datetimeFigureOut">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CE25B-2038-B442-98C9-CF38DDE67CD3}" type="datetimeFigureOut">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CE25B-2038-B442-98C9-CF38DDE67CD3}"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CE25B-2038-B442-98C9-CF38DDE67CD3}"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35C90B-CD80-F04D-A5EF-9D022C5F9D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C2ACE25B-2038-B442-98C9-CF38DDE67CD3}" type="datetimeFigureOut">
              <a:rPr lang="en-US" smtClean="0"/>
              <a:t>3/20/2019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835C90B-CD80-F04D-A5EF-9D022C5F9DF3}" type="slidenum">
              <a:rPr lang="en-US" smtClean="0"/>
              <a:t>‹#›</a:t>
            </a:fld>
            <a:endParaRPr lang="en-US"/>
          </a:p>
        </p:txBody>
      </p:sp>
    </p:spTree>
    <p:extLst>
      <p:ext uri="{BB962C8B-B14F-4D97-AF65-F5344CB8AC3E}">
        <p14:creationId xmlns:p14="http://schemas.microsoft.com/office/powerpoint/2010/main" val="5546434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18.204 Term Paper Workshop</a:t>
            </a:r>
          </a:p>
        </p:txBody>
      </p:sp>
      <p:sp>
        <p:nvSpPr>
          <p:cNvPr id="3" name="Subtitle 2"/>
          <p:cNvSpPr>
            <a:spLocks noGrp="1"/>
          </p:cNvSpPr>
          <p:nvPr>
            <p:ph type="subTitle" idx="1"/>
          </p:nvPr>
        </p:nvSpPr>
        <p:spPr/>
        <p:txBody>
          <a:bodyPr/>
          <a:lstStyle/>
          <a:p>
            <a:r>
              <a:rPr lang="en-US" dirty="0"/>
              <a:t>Spring 2019</a:t>
            </a:r>
          </a:p>
          <a:p>
            <a:r>
              <a:rPr lang="en-US" dirty="0"/>
              <a:t>Laszlo </a:t>
            </a:r>
            <a:r>
              <a:rPr lang="en-US" dirty="0" err="1"/>
              <a:t>Lovasz</a:t>
            </a:r>
            <a:r>
              <a:rPr lang="en-US" dirty="0"/>
              <a:t> and </a:t>
            </a:r>
            <a:r>
              <a:rPr lang="en-US" dirty="0" err="1"/>
              <a:t>Malcah</a:t>
            </a:r>
            <a:r>
              <a:rPr lang="en-US" dirty="0"/>
              <a:t> </a:t>
            </a:r>
            <a:r>
              <a:rPr lang="en-US" dirty="0" err="1"/>
              <a:t>Effron</a:t>
            </a:r>
            <a:endParaRPr lang="en-US" dirty="0"/>
          </a:p>
        </p:txBody>
      </p:sp>
    </p:spTree>
    <p:extLst>
      <p:ext uri="{BB962C8B-B14F-4D97-AF65-F5344CB8AC3E}">
        <p14:creationId xmlns:p14="http://schemas.microsoft.com/office/powerpoint/2010/main" val="65452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the body of math expository papers be organized?</a:t>
            </a:r>
          </a:p>
        </p:txBody>
      </p:sp>
      <p:sp>
        <p:nvSpPr>
          <p:cNvPr id="3" name="Content Placeholder 2"/>
          <p:cNvSpPr>
            <a:spLocks noGrp="1"/>
          </p:cNvSpPr>
          <p:nvPr>
            <p:ph idx="1"/>
          </p:nvPr>
        </p:nvSpPr>
        <p:spPr/>
        <p:txBody>
          <a:bodyPr/>
          <a:lstStyle/>
          <a:p>
            <a:r>
              <a:rPr lang="en-US" dirty="0"/>
              <a:t>In groups of 2-3, discuss the answers to this question based on the reading and thinking you did in preparation for class.</a:t>
            </a:r>
          </a:p>
        </p:txBody>
      </p:sp>
    </p:spTree>
    <p:extLst>
      <p:ext uri="{BB962C8B-B14F-4D97-AF65-F5344CB8AC3E}">
        <p14:creationId xmlns:p14="http://schemas.microsoft.com/office/powerpoint/2010/main" val="592402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exposition paper body structures should</a:t>
            </a:r>
            <a:r>
              <a:rPr lang="is-IS" dirty="0"/>
              <a:t>…</a:t>
            </a:r>
            <a:endParaRPr lang="en-US" dirty="0"/>
          </a:p>
        </p:txBody>
      </p:sp>
      <p:sp>
        <p:nvSpPr>
          <p:cNvPr id="3" name="Content Placeholder 2"/>
          <p:cNvSpPr>
            <a:spLocks noGrp="1"/>
          </p:cNvSpPr>
          <p:nvPr>
            <p:ph idx="1"/>
          </p:nvPr>
        </p:nvSpPr>
        <p:spPr/>
        <p:txBody>
          <a:bodyPr/>
          <a:lstStyle/>
          <a:p>
            <a:r>
              <a:rPr lang="en-US" dirty="0"/>
              <a:t>Organize material into sections that have cohesive goals</a:t>
            </a:r>
          </a:p>
          <a:p>
            <a:r>
              <a:rPr lang="en-US" dirty="0"/>
              <a:t>Organize sections into a global structure with a logical ordering</a:t>
            </a:r>
          </a:p>
          <a:p>
            <a:r>
              <a:rPr lang="en-US" dirty="0"/>
              <a:t>Support decisions to provide proofs or just proof strategies</a:t>
            </a:r>
          </a:p>
          <a:p>
            <a:endParaRPr lang="en-US" dirty="0"/>
          </a:p>
          <a:p>
            <a:endParaRPr lang="en-US" dirty="0"/>
          </a:p>
        </p:txBody>
      </p:sp>
    </p:spTree>
    <p:extLst>
      <p:ext uri="{BB962C8B-B14F-4D97-AF65-F5344CB8AC3E}">
        <p14:creationId xmlns:p14="http://schemas.microsoft.com/office/powerpoint/2010/main" val="120732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organize material into sections that have cohesive goals</a:t>
            </a:r>
            <a:br>
              <a:rPr lang="en-US" dirty="0"/>
            </a:br>
            <a:endParaRPr lang="en-US" dirty="0"/>
          </a:p>
        </p:txBody>
      </p:sp>
      <p:sp>
        <p:nvSpPr>
          <p:cNvPr id="3" name="Content Placeholder 2"/>
          <p:cNvSpPr>
            <a:spLocks noGrp="1"/>
          </p:cNvSpPr>
          <p:nvPr>
            <p:ph idx="1"/>
          </p:nvPr>
        </p:nvSpPr>
        <p:spPr/>
        <p:txBody>
          <a:bodyPr/>
          <a:lstStyle/>
          <a:p>
            <a:r>
              <a:rPr lang="en-US" dirty="0"/>
              <a:t>Identify the points you want to make</a:t>
            </a:r>
          </a:p>
          <a:p>
            <a:r>
              <a:rPr lang="en-US" dirty="0"/>
              <a:t>Create sections of papers organized by those points</a:t>
            </a:r>
          </a:p>
          <a:p>
            <a:r>
              <a:rPr lang="en-US" dirty="0"/>
              <a:t>Sort contents into sections based on to which points they most closely relate</a:t>
            </a:r>
          </a:p>
        </p:txBody>
      </p:sp>
    </p:spTree>
    <p:extLst>
      <p:ext uri="{BB962C8B-B14F-4D97-AF65-F5344CB8AC3E}">
        <p14:creationId xmlns:p14="http://schemas.microsoft.com/office/powerpoint/2010/main" val="1889111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the body logically</a:t>
            </a:r>
          </a:p>
        </p:txBody>
      </p:sp>
      <p:sp>
        <p:nvSpPr>
          <p:cNvPr id="3" name="Content Placeholder 2"/>
          <p:cNvSpPr>
            <a:spLocks noGrp="1"/>
          </p:cNvSpPr>
          <p:nvPr>
            <p:ph idx="1"/>
          </p:nvPr>
        </p:nvSpPr>
        <p:spPr/>
        <p:txBody>
          <a:bodyPr>
            <a:normAutofit lnSpcReduction="10000"/>
          </a:bodyPr>
          <a:lstStyle/>
          <a:p>
            <a:r>
              <a:rPr lang="en-US" b="1" dirty="0"/>
              <a:t>Building block structure: </a:t>
            </a:r>
            <a:r>
              <a:rPr lang="en-US" dirty="0"/>
              <a:t>begin with information needed to understand later information</a:t>
            </a:r>
          </a:p>
          <a:p>
            <a:r>
              <a:rPr lang="en-US" b="1" dirty="0"/>
              <a:t>Most important first</a:t>
            </a:r>
            <a:r>
              <a:rPr lang="en-US" dirty="0"/>
              <a:t>: begin with the biggest idea, then move to tangential points</a:t>
            </a:r>
          </a:p>
          <a:p>
            <a:pPr lvl="1"/>
            <a:r>
              <a:rPr lang="en-US" dirty="0"/>
              <a:t>This can help make decisions about problems, examples, etc.</a:t>
            </a:r>
          </a:p>
          <a:p>
            <a:pPr lvl="1"/>
            <a:r>
              <a:rPr lang="en-US" dirty="0"/>
              <a:t>This can also help with when to defer proofs of claims</a:t>
            </a:r>
          </a:p>
          <a:p>
            <a:r>
              <a:rPr lang="en-US" b="1" dirty="0"/>
              <a:t>Simple to complicated:</a:t>
            </a:r>
            <a:r>
              <a:rPr lang="en-US" dirty="0"/>
              <a:t> begin with easiest ideas and then move to more involved and/or less obvious ones</a:t>
            </a:r>
          </a:p>
          <a:p>
            <a:r>
              <a:rPr lang="en-US" b="1" dirty="0"/>
              <a:t>Chronological</a:t>
            </a:r>
            <a:r>
              <a:rPr lang="en-US" dirty="0"/>
              <a:t>: move through the history of the problem</a:t>
            </a:r>
          </a:p>
          <a:p>
            <a:pPr marL="0" indent="0">
              <a:buNone/>
            </a:pPr>
            <a:r>
              <a:rPr lang="en-US" dirty="0"/>
              <a:t>* </a:t>
            </a:r>
            <a:r>
              <a:rPr lang="en-US" i="1" dirty="0"/>
              <a:t>These structures can overlap.</a:t>
            </a:r>
          </a:p>
        </p:txBody>
      </p:sp>
    </p:spTree>
    <p:extLst>
      <p:ext uri="{BB962C8B-B14F-4D97-AF65-F5344CB8AC3E}">
        <p14:creationId xmlns:p14="http://schemas.microsoft.com/office/powerpoint/2010/main" val="1852398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transitions to articulate the structure (Examples from [S])</a:t>
            </a:r>
          </a:p>
        </p:txBody>
      </p:sp>
      <p:sp>
        <p:nvSpPr>
          <p:cNvPr id="3" name="Content Placeholder 2"/>
          <p:cNvSpPr>
            <a:spLocks noGrp="1"/>
          </p:cNvSpPr>
          <p:nvPr>
            <p:ph idx="1"/>
          </p:nvPr>
        </p:nvSpPr>
        <p:spPr/>
        <p:txBody>
          <a:bodyPr/>
          <a:lstStyle/>
          <a:p>
            <a:r>
              <a:rPr lang="en-US" dirty="0"/>
              <a:t>Section 2: The </a:t>
            </a:r>
            <a:r>
              <a:rPr lang="en-US" b="1" dirty="0"/>
              <a:t>above mentioned theorem of Dirac </a:t>
            </a:r>
            <a:r>
              <a:rPr lang="en-US" dirty="0"/>
              <a:t>states that h(G) &gt; 0 for every n-vertex graph with minimum degree at least n/2. </a:t>
            </a:r>
            <a:r>
              <a:rPr lang="en-US" b="1" dirty="0"/>
              <a:t>One obvious way to strengthen this theorem </a:t>
            </a:r>
            <a:r>
              <a:rPr lang="en-US" dirty="0"/>
              <a:t>is to show that every Dirac graph contains several Hamilton cycles. </a:t>
            </a:r>
          </a:p>
          <a:p>
            <a:r>
              <a:rPr lang="en-US" dirty="0"/>
              <a:t>Section 3: </a:t>
            </a:r>
            <a:r>
              <a:rPr lang="en-US" b="1" dirty="0"/>
              <a:t>In the previous section we showed that </a:t>
            </a:r>
            <a:r>
              <a:rPr lang="en-US" dirty="0"/>
              <a:t>any Dirac graph contains not only one but exponentially many Hamilton cycles. </a:t>
            </a:r>
            <a:r>
              <a:rPr lang="en-US" b="1" dirty="0"/>
              <a:t>Another interesting way to extend </a:t>
            </a:r>
            <a:r>
              <a:rPr lang="en-US" dirty="0"/>
              <a:t>Dirac’s theorem is to show that a minimum degree of at least n/2 implies the existence of many edge-disjoint Hamilton cycles. </a:t>
            </a:r>
            <a:r>
              <a:rPr lang="en-US" b="1" dirty="0"/>
              <a:t>Note that there is no obvious way to deduce such a statement from the results in Section 2</a:t>
            </a:r>
            <a:r>
              <a:rPr lang="en-US" dirty="0"/>
              <a:t>. </a:t>
            </a:r>
          </a:p>
        </p:txBody>
      </p:sp>
    </p:spTree>
    <p:extLst>
      <p:ext uri="{BB962C8B-B14F-4D97-AF65-F5344CB8AC3E}">
        <p14:creationId xmlns:p14="http://schemas.microsoft.com/office/powerpoint/2010/main" val="138649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v. Proof Strategy</a:t>
            </a:r>
          </a:p>
        </p:txBody>
      </p:sp>
      <p:sp>
        <p:nvSpPr>
          <p:cNvPr id="3" name="Content Placeholder 2"/>
          <p:cNvSpPr>
            <a:spLocks noGrp="1"/>
          </p:cNvSpPr>
          <p:nvPr>
            <p:ph idx="1"/>
          </p:nvPr>
        </p:nvSpPr>
        <p:spPr/>
        <p:txBody>
          <a:bodyPr/>
          <a:lstStyle/>
          <a:p>
            <a:r>
              <a:rPr lang="en-US" dirty="0"/>
              <a:t>In general, you should include proofs, unless</a:t>
            </a:r>
          </a:p>
          <a:p>
            <a:pPr lvl="1"/>
            <a:r>
              <a:rPr lang="en-US" dirty="0"/>
              <a:t>The claims are obvious</a:t>
            </a:r>
          </a:p>
          <a:p>
            <a:pPr lvl="1"/>
            <a:r>
              <a:rPr lang="en-US" dirty="0"/>
              <a:t>Well-known</a:t>
            </a:r>
          </a:p>
          <a:p>
            <a:pPr lvl="1"/>
            <a:r>
              <a:rPr lang="en-US" dirty="0"/>
              <a:t>On a different topic (e.g. a result from another (sub)field)</a:t>
            </a:r>
          </a:p>
          <a:p>
            <a:r>
              <a:rPr lang="en-US" dirty="0"/>
              <a:t>For some topics, it might make sense to omit some proofs, or only do sketches, to be able to cover a broader amount of material.</a:t>
            </a:r>
          </a:p>
        </p:txBody>
      </p:sp>
    </p:spTree>
    <p:extLst>
      <p:ext uri="{BB962C8B-B14F-4D97-AF65-F5344CB8AC3E}">
        <p14:creationId xmlns:p14="http://schemas.microsoft.com/office/powerpoint/2010/main" val="990283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build a rubric for the term paper</a:t>
            </a:r>
          </a:p>
        </p:txBody>
      </p:sp>
      <p:sp>
        <p:nvSpPr>
          <p:cNvPr id="3" name="Content Placeholder 2"/>
          <p:cNvSpPr>
            <a:spLocks noGrp="1"/>
          </p:cNvSpPr>
          <p:nvPr>
            <p:ph idx="1"/>
          </p:nvPr>
        </p:nvSpPr>
        <p:spPr/>
        <p:txBody>
          <a:bodyPr/>
          <a:lstStyle/>
          <a:p>
            <a:r>
              <a:rPr lang="en-US" dirty="0"/>
              <a:t>Based on the principles you’ve distilled and the strategies we’ve suggested, you can come up with standards for a good term paper.</a:t>
            </a:r>
          </a:p>
          <a:p>
            <a:r>
              <a:rPr lang="en-US" dirty="0"/>
              <a:t>In groups of 3, find space at the board and put together a rubric for the term paper. This rubric should include:</a:t>
            </a:r>
          </a:p>
          <a:p>
            <a:pPr lvl="1"/>
            <a:r>
              <a:rPr lang="en-US" dirty="0"/>
              <a:t>Required components of the paper</a:t>
            </a:r>
          </a:p>
          <a:p>
            <a:pPr lvl="1"/>
            <a:r>
              <a:rPr lang="en-US" dirty="0"/>
              <a:t>Ways to evaluate the quality of the paper and its components</a:t>
            </a:r>
          </a:p>
        </p:txBody>
      </p:sp>
    </p:spTree>
    <p:extLst>
      <p:ext uri="{BB962C8B-B14F-4D97-AF65-F5344CB8AC3E}">
        <p14:creationId xmlns:p14="http://schemas.microsoft.com/office/powerpoint/2010/main" val="214192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differences do you notice between reading and listening to mathematics?</a:t>
            </a:r>
          </a:p>
        </p:txBody>
      </p:sp>
      <p:sp>
        <p:nvSpPr>
          <p:cNvPr id="3" name="Content Placeholder 2"/>
          <p:cNvSpPr>
            <a:spLocks noGrp="1"/>
          </p:cNvSpPr>
          <p:nvPr>
            <p:ph idx="1"/>
          </p:nvPr>
        </p:nvSpPr>
        <p:spPr/>
        <p:txBody>
          <a:bodyPr/>
          <a:lstStyle/>
          <a:p>
            <a:r>
              <a:rPr lang="en-US" dirty="0"/>
              <a:t>Amount of detail needed to understand on own</a:t>
            </a:r>
          </a:p>
          <a:p>
            <a:r>
              <a:rPr lang="en-US" dirty="0"/>
              <a:t>Amount of formality capable of taking in</a:t>
            </a:r>
          </a:p>
        </p:txBody>
      </p:sp>
    </p:spTree>
    <p:extLst>
      <p:ext uri="{BB962C8B-B14F-4D97-AF65-F5344CB8AC3E}">
        <p14:creationId xmlns:p14="http://schemas.microsoft.com/office/powerpoint/2010/main" val="75635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introductions to math expository papers do?</a:t>
            </a:r>
          </a:p>
        </p:txBody>
      </p:sp>
      <p:sp>
        <p:nvSpPr>
          <p:cNvPr id="3" name="Content Placeholder 2"/>
          <p:cNvSpPr>
            <a:spLocks noGrp="1"/>
          </p:cNvSpPr>
          <p:nvPr>
            <p:ph idx="1"/>
          </p:nvPr>
        </p:nvSpPr>
        <p:spPr/>
        <p:txBody>
          <a:bodyPr/>
          <a:lstStyle/>
          <a:p>
            <a:r>
              <a:rPr lang="en-US" dirty="0"/>
              <a:t>In groups of 2-3, discuss the answers to this question based on the reading and thinking you did in preparation for class.</a:t>
            </a:r>
          </a:p>
        </p:txBody>
      </p:sp>
    </p:spTree>
    <p:extLst>
      <p:ext uri="{BB962C8B-B14F-4D97-AF65-F5344CB8AC3E}">
        <p14:creationId xmlns:p14="http://schemas.microsoft.com/office/powerpoint/2010/main" val="436751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exposition introductions should</a:t>
            </a:r>
            <a:r>
              <a:rPr lang="is-IS" dirty="0"/>
              <a:t>…</a:t>
            </a:r>
            <a:endParaRPr lang="en-US" dirty="0"/>
          </a:p>
        </p:txBody>
      </p:sp>
      <p:sp>
        <p:nvSpPr>
          <p:cNvPr id="3" name="Content Placeholder 2"/>
          <p:cNvSpPr>
            <a:spLocks noGrp="1"/>
          </p:cNvSpPr>
          <p:nvPr>
            <p:ph idx="1"/>
          </p:nvPr>
        </p:nvSpPr>
        <p:spPr/>
        <p:txBody>
          <a:bodyPr/>
          <a:lstStyle/>
          <a:p>
            <a:r>
              <a:rPr lang="en-US" dirty="0"/>
              <a:t>Set up the overarching goal of the paper</a:t>
            </a:r>
          </a:p>
          <a:p>
            <a:r>
              <a:rPr lang="en-US" dirty="0"/>
              <a:t>Provide general and/or historical context to the problem</a:t>
            </a:r>
          </a:p>
          <a:p>
            <a:r>
              <a:rPr lang="en-US" dirty="0"/>
              <a:t>Motivate the problem by explaining its mathematical interest</a:t>
            </a:r>
          </a:p>
          <a:p>
            <a:r>
              <a:rPr lang="en-US" dirty="0"/>
              <a:t>Provide a structure for the paper</a:t>
            </a:r>
          </a:p>
          <a:p>
            <a:endParaRPr lang="en-US" dirty="0"/>
          </a:p>
        </p:txBody>
      </p:sp>
    </p:spTree>
    <p:extLst>
      <p:ext uri="{BB962C8B-B14F-4D97-AF65-F5344CB8AC3E}">
        <p14:creationId xmlns:p14="http://schemas.microsoft.com/office/powerpoint/2010/main" val="1812814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set up the overarching goal of the paper</a:t>
            </a:r>
            <a:r>
              <a:rPr lang="is-IS" dirty="0"/>
              <a:t>…</a:t>
            </a:r>
            <a:endParaRPr lang="en-US" dirty="0"/>
          </a:p>
        </p:txBody>
      </p:sp>
      <p:sp>
        <p:nvSpPr>
          <p:cNvPr id="3" name="Content Placeholder 2"/>
          <p:cNvSpPr>
            <a:spLocks noGrp="1"/>
          </p:cNvSpPr>
          <p:nvPr>
            <p:ph idx="1"/>
          </p:nvPr>
        </p:nvSpPr>
        <p:spPr/>
        <p:txBody>
          <a:bodyPr/>
          <a:lstStyle/>
          <a:p>
            <a:r>
              <a:rPr lang="en-US" dirty="0"/>
              <a:t> Select problems that relate to each other (or else that differ in important ways you intend to describe)</a:t>
            </a:r>
          </a:p>
          <a:p>
            <a:r>
              <a:rPr lang="en-US" dirty="0"/>
              <a:t>Be able to articulate this relationship to yourself</a:t>
            </a:r>
          </a:p>
          <a:p>
            <a:r>
              <a:rPr lang="en-US" dirty="0"/>
              <a:t>Explain this relationship explicitly in the introduction</a:t>
            </a:r>
          </a:p>
          <a:p>
            <a:r>
              <a:rPr lang="en-US" dirty="0"/>
              <a:t>Examples from readings:</a:t>
            </a:r>
          </a:p>
          <a:p>
            <a:pPr lvl="1"/>
            <a:r>
              <a:rPr lang="en-US" dirty="0"/>
              <a:t>Our intention is to give a complete proof of this theorem [CFZ].</a:t>
            </a:r>
          </a:p>
          <a:p>
            <a:pPr lvl="1"/>
            <a:r>
              <a:rPr lang="en-US" dirty="0"/>
              <a:t>The goal of this paper is to discuss several such results and to use them to illustrate various measures that can be used to study the robustness of graph properties. [S].</a:t>
            </a:r>
          </a:p>
          <a:p>
            <a:endParaRPr lang="en-US" dirty="0"/>
          </a:p>
          <a:p>
            <a:endParaRPr lang="en-US" dirty="0"/>
          </a:p>
          <a:p>
            <a:endParaRPr lang="en-US" dirty="0"/>
          </a:p>
        </p:txBody>
      </p:sp>
    </p:spTree>
    <p:extLst>
      <p:ext uri="{BB962C8B-B14F-4D97-AF65-F5344CB8AC3E}">
        <p14:creationId xmlns:p14="http://schemas.microsoft.com/office/powerpoint/2010/main" val="175449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265756" cy="706964"/>
          </a:xfrm>
        </p:spPr>
        <p:txBody>
          <a:bodyPr/>
          <a:lstStyle/>
          <a:p>
            <a:r>
              <a:rPr lang="en-US" dirty="0"/>
              <a:t>Strategies to provide context </a:t>
            </a:r>
            <a:r>
              <a:rPr lang="en-US"/>
              <a:t>to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a:t>Offer an explanation of the problem that can be understood without diving into the technical details:</a:t>
            </a:r>
          </a:p>
          <a:p>
            <a:pPr lvl="1"/>
            <a:r>
              <a:rPr lang="en-US" i="1" dirty="0"/>
              <a:t>Example: </a:t>
            </a:r>
            <a:r>
              <a:rPr lang="en-US" dirty="0"/>
              <a:t>Let G be a graph and P a graph property. Many results in graph theory are of the form “under certain conditions, G has property P”. Once such a result is established, it is natural to ask how strongly does G possess P? In other words, we want to determine the robustness of G with respect to P. [S]</a:t>
            </a:r>
          </a:p>
          <a:p>
            <a:r>
              <a:rPr lang="en-US" dirty="0"/>
              <a:t>Explain the steps/approaches that have been taken to solve the problem:</a:t>
            </a:r>
          </a:p>
          <a:p>
            <a:pPr lvl="1"/>
            <a:r>
              <a:rPr lang="en-US" i="1" dirty="0"/>
              <a:t>Example:</a:t>
            </a:r>
            <a:r>
              <a:rPr lang="en-US" dirty="0"/>
              <a:t> Although there have been numerous other expositions [21, 22, 28, 29, 43, 45, 47], we were prompted to write this note because of our recent work [7, 51] simplifying one of the key technical ingredients in the proof. Together with work of Gowers [21], </a:t>
            </a:r>
            <a:r>
              <a:rPr lang="en-US" dirty="0" err="1"/>
              <a:t>Reingold</a:t>
            </a:r>
            <a:r>
              <a:rPr lang="en-US" dirty="0"/>
              <a:t>, </a:t>
            </a:r>
            <a:r>
              <a:rPr lang="en-US" dirty="0" err="1"/>
              <a:t>Trevisan</a:t>
            </a:r>
            <a:r>
              <a:rPr lang="en-US" dirty="0"/>
              <a:t>, </a:t>
            </a:r>
            <a:r>
              <a:rPr lang="en-US" dirty="0" err="1"/>
              <a:t>Tulisiani</a:t>
            </a:r>
            <a:r>
              <a:rPr lang="en-US" dirty="0"/>
              <a:t>, and </a:t>
            </a:r>
            <a:r>
              <a:rPr lang="en-US" dirty="0" err="1"/>
              <a:t>Vadhan</a:t>
            </a:r>
            <a:r>
              <a:rPr lang="en-US" dirty="0"/>
              <a:t> [33], and Tao [42], there have now been substantial simplifications to almost every aspect of the proof. [CFZ]</a:t>
            </a:r>
          </a:p>
          <a:p>
            <a:pPr lvl="1"/>
            <a:r>
              <a:rPr lang="en-US" dirty="0"/>
              <a:t>Sometimes details of the history can be interesting, too (e.g. what aspects were discovered first)</a:t>
            </a:r>
          </a:p>
          <a:p>
            <a:pPr lvl="1"/>
            <a:endParaRPr lang="en-US" dirty="0"/>
          </a:p>
        </p:txBody>
      </p:sp>
    </p:spTree>
    <p:extLst>
      <p:ext uri="{BB962C8B-B14F-4D97-AF65-F5344CB8AC3E}">
        <p14:creationId xmlns:p14="http://schemas.microsoft.com/office/powerpoint/2010/main" val="14400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motivate interest</a:t>
            </a:r>
          </a:p>
        </p:txBody>
      </p:sp>
      <p:sp>
        <p:nvSpPr>
          <p:cNvPr id="3" name="Content Placeholder 2"/>
          <p:cNvSpPr>
            <a:spLocks noGrp="1"/>
          </p:cNvSpPr>
          <p:nvPr>
            <p:ph idx="1"/>
          </p:nvPr>
        </p:nvSpPr>
        <p:spPr/>
        <p:txBody>
          <a:bodyPr>
            <a:normAutofit lnSpcReduction="10000"/>
          </a:bodyPr>
          <a:lstStyle/>
          <a:p>
            <a:r>
              <a:rPr lang="en-US" dirty="0"/>
              <a:t>Identify the challenges in solving the problem:</a:t>
            </a:r>
          </a:p>
          <a:p>
            <a:pPr lvl="1"/>
            <a:r>
              <a:rPr lang="en-US" i="1" dirty="0"/>
              <a:t>Example: </a:t>
            </a:r>
            <a:r>
              <a:rPr lang="en-US" dirty="0"/>
              <a:t>The problem of deciding the </a:t>
            </a:r>
            <a:r>
              <a:rPr lang="en-US" dirty="0" err="1"/>
              <a:t>Hamiltonicity</a:t>
            </a:r>
            <a:r>
              <a:rPr lang="en-US" dirty="0"/>
              <a:t> of a graph is one of the NP-complete problems that Karp listed in his seminal paper [53], and accordingly, one cannot hope for a simple classification of such graphs. Nonetheless, there are many results deriving conditions that are sufficient to establish </a:t>
            </a:r>
            <a:r>
              <a:rPr lang="en-US" dirty="0" err="1"/>
              <a:t>Hamiltonicity</a:t>
            </a:r>
            <a:r>
              <a:rPr lang="en-US" dirty="0"/>
              <a:t>. [S]</a:t>
            </a:r>
          </a:p>
          <a:p>
            <a:r>
              <a:rPr lang="en-US" dirty="0"/>
              <a:t>Identify where the insightful discoveries appear:</a:t>
            </a:r>
          </a:p>
          <a:p>
            <a:pPr lvl="1"/>
            <a:r>
              <a:rPr lang="en-US" i="1" dirty="0"/>
              <a:t>Example</a:t>
            </a:r>
            <a:r>
              <a:rPr lang="en-US" dirty="0"/>
              <a:t>: If not by density considerations, how do Green and Tao prove their theorem? The answer is that they treat </a:t>
            </a:r>
            <a:r>
              <a:rPr lang="en-US" dirty="0" err="1"/>
              <a:t>Szemer´edi’s</a:t>
            </a:r>
            <a:r>
              <a:rPr lang="en-US" dirty="0"/>
              <a:t> theorem as a black box and show, through a transference principle, that a </a:t>
            </a:r>
            <a:r>
              <a:rPr lang="en-US" dirty="0" err="1"/>
              <a:t>Szemer´edi</a:t>
            </a:r>
            <a:r>
              <a:rPr lang="en-US" dirty="0"/>
              <a:t>-type statement holds relative to sparse pseudorandom subsets of the integers, where a set is said to be pseudorandom if it resembles a random set of similar density in terms of certain statistics or properties. [CFZ]</a:t>
            </a:r>
            <a:endParaRPr lang="en-US" i="1" dirty="0"/>
          </a:p>
        </p:txBody>
      </p:sp>
    </p:spTree>
    <p:extLst>
      <p:ext uri="{BB962C8B-B14F-4D97-AF65-F5344CB8AC3E}">
        <p14:creationId xmlns:p14="http://schemas.microsoft.com/office/powerpoint/2010/main" val="1445787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motivate interest (</a:t>
            </a:r>
            <a:r>
              <a:rPr lang="en-US" dirty="0" err="1"/>
              <a:t>con’t</a:t>
            </a:r>
            <a:r>
              <a:rPr lang="en-US" dirty="0"/>
              <a:t>)</a:t>
            </a:r>
          </a:p>
        </p:txBody>
      </p:sp>
      <p:sp>
        <p:nvSpPr>
          <p:cNvPr id="3" name="Content Placeholder 2"/>
          <p:cNvSpPr>
            <a:spLocks noGrp="1"/>
          </p:cNvSpPr>
          <p:nvPr>
            <p:ph idx="1"/>
          </p:nvPr>
        </p:nvSpPr>
        <p:spPr/>
        <p:txBody>
          <a:bodyPr/>
          <a:lstStyle/>
          <a:p>
            <a:r>
              <a:rPr lang="en-US" dirty="0"/>
              <a:t>Call out the value added to the field</a:t>
            </a:r>
          </a:p>
          <a:p>
            <a:pPr lvl="1"/>
            <a:r>
              <a:rPr lang="en-US" i="1" dirty="0"/>
              <a:t>Example: </a:t>
            </a:r>
            <a:r>
              <a:rPr lang="en-US" dirty="0"/>
              <a:t>Dirac’s theorem is one of the most influential results in the study of </a:t>
            </a:r>
            <a:r>
              <a:rPr lang="en-US" dirty="0" err="1"/>
              <a:t>Hamiltonicity</a:t>
            </a:r>
            <a:r>
              <a:rPr lang="en-US" dirty="0"/>
              <a:t>, and by now many related results are known (see, e.g., [17]). It is therefore very natural to try to strengthen this theorem, by asking whether Dirac graphs are robustly Hamiltonian. It turns out that there are several ways to answer this question using different measures of robustness. [CFZ]</a:t>
            </a:r>
            <a:endParaRPr lang="en-US" i="1" dirty="0"/>
          </a:p>
        </p:txBody>
      </p:sp>
    </p:spTree>
    <p:extLst>
      <p:ext uri="{BB962C8B-B14F-4D97-AF65-F5344CB8AC3E}">
        <p14:creationId xmlns:p14="http://schemas.microsoft.com/office/powerpoint/2010/main" val="87285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provide an organization for the paper</a:t>
            </a:r>
          </a:p>
        </p:txBody>
      </p:sp>
      <p:sp>
        <p:nvSpPr>
          <p:cNvPr id="3" name="Content Placeholder 2"/>
          <p:cNvSpPr>
            <a:spLocks noGrp="1"/>
          </p:cNvSpPr>
          <p:nvPr>
            <p:ph idx="1"/>
          </p:nvPr>
        </p:nvSpPr>
        <p:spPr/>
        <p:txBody>
          <a:bodyPr/>
          <a:lstStyle/>
          <a:p>
            <a:r>
              <a:rPr lang="en-US" dirty="0"/>
              <a:t>Follow the order set up in the context provided in the introduction</a:t>
            </a:r>
          </a:p>
          <a:p>
            <a:r>
              <a:rPr lang="en-US" dirty="0"/>
              <a:t>Conclude with paragraphs that explain the organization of the paper and the logic of that organization</a:t>
            </a:r>
          </a:p>
        </p:txBody>
      </p:sp>
    </p:spTree>
    <p:extLst>
      <p:ext uri="{BB962C8B-B14F-4D97-AF65-F5344CB8AC3E}">
        <p14:creationId xmlns:p14="http://schemas.microsoft.com/office/powerpoint/2010/main" val="924559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1349</TotalTime>
  <Words>1185</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Ion Boardroom</vt:lpstr>
      <vt:lpstr>18.204 Term Paper Workshop</vt:lpstr>
      <vt:lpstr>What differences do you notice between reading and listening to mathematics?</vt:lpstr>
      <vt:lpstr>What should introductions to math expository papers do?</vt:lpstr>
      <vt:lpstr>Math exposition introductions should…</vt:lpstr>
      <vt:lpstr>Strategies to set up the overarching goal of the paper…</vt:lpstr>
      <vt:lpstr>Strategies to provide context to problem</vt:lpstr>
      <vt:lpstr>Strategies to motivate interest</vt:lpstr>
      <vt:lpstr>Strategies to motivate interest (con’t)</vt:lpstr>
      <vt:lpstr>Strategies to provide an organization for the paper</vt:lpstr>
      <vt:lpstr>How should the body of math expository papers be organized?</vt:lpstr>
      <vt:lpstr>Math exposition paper body structures should…</vt:lpstr>
      <vt:lpstr>Strategies to organize material into sections that have cohesive goals </vt:lpstr>
      <vt:lpstr>Structure the body logically</vt:lpstr>
      <vt:lpstr>Use transitions to articulate the structure (Examples from [S])</vt:lpstr>
      <vt:lpstr>Proof v. Proof Strategy</vt:lpstr>
      <vt:lpstr>Let’s build a rubric for the term paper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18.204 Term Paper Workshop</dc:title>
  <dc:creator>Microsoft Office User</dc:creator>
  <cp:lastModifiedBy>Laszlo Lovasz</cp:lastModifiedBy>
  <cp:revision>22</cp:revision>
  <dcterms:created xsi:type="dcterms:W3CDTF">2019-03-18T18:42:29Z</dcterms:created>
  <dcterms:modified xsi:type="dcterms:W3CDTF">2019-03-20T14:07:43Z</dcterms:modified>
</cp:coreProperties>
</file>