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5"/>
  </p:notesMasterIdLst>
  <p:handoutMasterIdLst>
    <p:handoutMasterId r:id="rId76"/>
  </p:handoutMasterIdLst>
  <p:sldIdLst>
    <p:sldId id="353" r:id="rId2"/>
    <p:sldId id="354" r:id="rId3"/>
    <p:sldId id="355" r:id="rId4"/>
    <p:sldId id="357" r:id="rId5"/>
    <p:sldId id="365" r:id="rId6"/>
    <p:sldId id="368" r:id="rId7"/>
    <p:sldId id="369" r:id="rId8"/>
    <p:sldId id="359" r:id="rId9"/>
    <p:sldId id="360" r:id="rId10"/>
    <p:sldId id="361" r:id="rId11"/>
    <p:sldId id="362" r:id="rId12"/>
    <p:sldId id="370" r:id="rId13"/>
    <p:sldId id="399" r:id="rId14"/>
    <p:sldId id="346" r:id="rId15"/>
    <p:sldId id="455" r:id="rId16"/>
    <p:sldId id="470" r:id="rId17"/>
    <p:sldId id="457" r:id="rId18"/>
    <p:sldId id="454" r:id="rId19"/>
    <p:sldId id="402" r:id="rId20"/>
    <p:sldId id="427" r:id="rId21"/>
    <p:sldId id="428" r:id="rId22"/>
    <p:sldId id="345" r:id="rId23"/>
    <p:sldId id="374" r:id="rId24"/>
    <p:sldId id="375" r:id="rId25"/>
    <p:sldId id="486" r:id="rId26"/>
    <p:sldId id="406" r:id="rId27"/>
    <p:sldId id="407" r:id="rId28"/>
    <p:sldId id="408" r:id="rId29"/>
    <p:sldId id="409" r:id="rId30"/>
    <p:sldId id="410" r:id="rId31"/>
    <p:sldId id="429" r:id="rId32"/>
    <p:sldId id="411" r:id="rId33"/>
    <p:sldId id="412" r:id="rId34"/>
    <p:sldId id="413" r:id="rId35"/>
    <p:sldId id="414" r:id="rId36"/>
    <p:sldId id="415" r:id="rId37"/>
    <p:sldId id="416" r:id="rId38"/>
    <p:sldId id="468" r:id="rId39"/>
    <p:sldId id="472" r:id="rId40"/>
    <p:sldId id="474" r:id="rId41"/>
    <p:sldId id="475" r:id="rId42"/>
    <p:sldId id="398" r:id="rId43"/>
    <p:sldId id="469" r:id="rId44"/>
    <p:sldId id="394" r:id="rId45"/>
    <p:sldId id="395" r:id="rId46"/>
    <p:sldId id="483" r:id="rId47"/>
    <p:sldId id="431" r:id="rId48"/>
    <p:sldId id="453" r:id="rId49"/>
    <p:sldId id="479" r:id="rId50"/>
    <p:sldId id="417" r:id="rId51"/>
    <p:sldId id="441" r:id="rId52"/>
    <p:sldId id="442" r:id="rId53"/>
    <p:sldId id="443" r:id="rId54"/>
    <p:sldId id="444" r:id="rId55"/>
    <p:sldId id="285" r:id="rId56"/>
    <p:sldId id="288" r:id="rId57"/>
    <p:sldId id="289" r:id="rId58"/>
    <p:sldId id="418" r:id="rId59"/>
    <p:sldId id="419" r:id="rId60"/>
    <p:sldId id="420" r:id="rId61"/>
    <p:sldId id="421" r:id="rId62"/>
    <p:sldId id="422" r:id="rId63"/>
    <p:sldId id="423" r:id="rId64"/>
    <p:sldId id="424" r:id="rId65"/>
    <p:sldId id="425" r:id="rId66"/>
    <p:sldId id="302" r:id="rId67"/>
    <p:sldId id="303" r:id="rId68"/>
    <p:sldId id="477" r:id="rId69"/>
    <p:sldId id="459" r:id="rId70"/>
    <p:sldId id="476" r:id="rId71"/>
    <p:sldId id="466" r:id="rId72"/>
    <p:sldId id="467" r:id="rId73"/>
    <p:sldId id="478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4" autoAdjust="0"/>
    <p:restoredTop sz="90068" autoAdjust="0"/>
  </p:normalViewPr>
  <p:slideViewPr>
    <p:cSldViewPr snapToGrid="0">
      <p:cViewPr varScale="1">
        <p:scale>
          <a:sx n="115" d="100"/>
          <a:sy n="115" d="100"/>
        </p:scale>
        <p:origin x="271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8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5283A-13AD-0A49-BCFB-23A75588D1FA}" type="datetime1">
              <a:rPr lang="en-US" smtClean="0"/>
              <a:t>7/18/20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77868-DEF7-F546-B8CA-AA4A671B8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4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B146D-6D5C-DD40-AE5B-F608A1586856}" type="datetime1">
              <a:rPr lang="en-US" smtClean="0"/>
              <a:t>7/18/20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08105-3F30-4416-B131-7A21687F2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532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23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\color[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]{0.098039,0.160784,0.317647}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\color[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]{0.000000,0.458647,0.000000}(U^{\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})^{T}\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UC</a:t>
            </a:r>
          </a:p>
          <a:p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]{1.000000,0.740823,0.000000}(V^{\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})^{T}\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rmd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8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\color[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]{0.098039,0.160784,0.317647}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\color[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]{0.000000,0.458647,0.000000}(U^{\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})^{T}\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UC</a:t>
            </a:r>
          </a:p>
          <a:p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]{1.000000,0.740823,0.000000}(V^{\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})^{T}\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rmd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42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\color[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]{0.098039,0.160784,0.317647}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\color[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]{0.000000,0.458647,0.000000}(U^{\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})^{T}\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UC</a:t>
            </a:r>
          </a:p>
          <a:p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]{1.000000,0.740823,0.000000}(V^{\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})^{T}\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rmd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60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\color[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]{0.098039,0.160784,0.317647}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\color[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]{0.000000,0.458647,0.000000}(U^{\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})^{T}\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UC</a:t>
            </a:r>
          </a:p>
          <a:p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]{1.000000,0.740823,0.000000}(V^{\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})^{T}\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rmd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0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\color[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]{0.098039,0.160784,0.317647}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\color[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]{0.000000,0.458647,0.000000}(U^{\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})^{T}\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UC</a:t>
            </a:r>
          </a:p>
          <a:p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]{1.000000,0.740823,0.000000}(V^{\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})^{T}\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rmd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2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\color[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]{0.098039,0.160784,0.317647}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\color[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]{0.000000,0.458647,0.000000}(U^{\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})^{T}\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UC</a:t>
            </a:r>
          </a:p>
          <a:p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]{1.000000,0.740823,0.000000}(V^{\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})^{T}\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rmd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34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a set of principal angles from</a:t>
            </a:r>
            <a:br>
              <a:rPr lang="en-US" dirty="0"/>
            </a:br>
            <a:r>
              <a:rPr lang="en-US" dirty="0"/>
              <a:t>the reference </a:t>
            </a:r>
            <a:r>
              <a:rPr lang="en-US" dirty="0" err="1"/>
              <a:t>hyperplane</a:t>
            </a:r>
            <a:r>
              <a:rPr lang="en-US" dirty="0"/>
              <a:t>, how many</a:t>
            </a:r>
            <a:br>
              <a:rPr lang="en-US" dirty="0"/>
            </a:br>
            <a:r>
              <a:rPr lang="en-US" dirty="0"/>
              <a:t>(really volume!)</a:t>
            </a:r>
            <a:br>
              <a:rPr lang="en-US" dirty="0"/>
            </a:br>
            <a:r>
              <a:rPr lang="en-US" dirty="0"/>
              <a:t>subspaces are at that set of angles?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31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a set of principal angles from</a:t>
            </a:r>
            <a:br>
              <a:rPr lang="en-US" dirty="0"/>
            </a:br>
            <a:r>
              <a:rPr lang="en-US" dirty="0"/>
              <a:t>the reference </a:t>
            </a:r>
            <a:r>
              <a:rPr lang="en-US" dirty="0" err="1"/>
              <a:t>hyperplane</a:t>
            </a:r>
            <a:r>
              <a:rPr lang="en-US" dirty="0"/>
              <a:t>, how many</a:t>
            </a:r>
            <a:br>
              <a:rPr lang="en-US" dirty="0"/>
            </a:br>
            <a:r>
              <a:rPr lang="en-US" dirty="0"/>
              <a:t>(really volume!)</a:t>
            </a:r>
            <a:br>
              <a:rPr lang="en-US" dirty="0"/>
            </a:br>
            <a:r>
              <a:rPr lang="en-US" dirty="0"/>
              <a:t>subspaces are at that set of angles?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89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80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\color[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]{0.000000,0.458647,0.000000}\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{O}(n)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32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\color[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]{0.000000,0.458647,0.000000}\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{O}(n)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13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\color[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]{0.000000,0.458647,0.000000}\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{O}(n)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9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\color[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]{0.000000,0.458647,0.000000}\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{O}(n)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96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rectangles can you make</a:t>
            </a:r>
          </a:p>
          <a:p>
            <a:r>
              <a:rPr lang="en-US" dirty="0"/>
              <a:t>Out of two rectangles in the picture</a:t>
            </a:r>
          </a:p>
          <a:p>
            <a:r>
              <a:rPr lang="en-US" dirty="0"/>
              <a:t>Above?  -- there are four note</a:t>
            </a:r>
            <a:r>
              <a:rPr lang="en-US" baseline="0" dirty="0"/>
              <a:t> when hypotenuse is on the right and when on the left</a:t>
            </a:r>
          </a:p>
          <a:p>
            <a:endParaRPr lang="en-US" baseline="0" dirty="0"/>
          </a:p>
          <a:p>
            <a:r>
              <a:rPr lang="en-US" baseline="0" dirty="0"/>
              <a:t>Also note the complementary </a:t>
            </a:r>
            <a:r>
              <a:rPr lang="en-US" baseline="0" dirty="0" err="1"/>
              <a:t>gsvd’s</a:t>
            </a:r>
            <a:r>
              <a:rPr lang="en-US" baseline="0" dirty="0"/>
              <a:t>  -- what is shared and what it not</a:t>
            </a:r>
          </a:p>
          <a:p>
            <a:r>
              <a:rPr lang="en-US" baseline="0" dirty="0"/>
              <a:t>Shows where the </a:t>
            </a:r>
            <a:r>
              <a:rPr lang="en-US" baseline="0" dirty="0" err="1"/>
              <a:t>gsvd</a:t>
            </a:r>
            <a:r>
              <a:rPr lang="en-US" baseline="0" dirty="0"/>
              <a:t> is in the </a:t>
            </a:r>
            <a:r>
              <a:rPr lang="en-US" baseline="0" dirty="0" err="1"/>
              <a:t>cs</a:t>
            </a:r>
            <a:r>
              <a:rPr lang="en-US" baseline="0" dirty="0"/>
              <a:t> ---</a:t>
            </a:r>
          </a:p>
          <a:p>
            <a:r>
              <a:rPr lang="en-US" baseline="0" dirty="0"/>
              <a:t>And also where is the </a:t>
            </a:r>
            <a:r>
              <a:rPr lang="en-US" baseline="0" dirty="0" err="1"/>
              <a:t>cs</a:t>
            </a:r>
            <a:r>
              <a:rPr lang="en-US" baseline="0" dirty="0"/>
              <a:t> in the </a:t>
            </a:r>
            <a:r>
              <a:rPr lang="en-US" baseline="0" dirty="0" err="1"/>
              <a:t>gsvd</a:t>
            </a:r>
            <a:r>
              <a:rPr lang="en-US" baseline="0" dirty="0"/>
              <a:t>  ( we need to </a:t>
            </a:r>
            <a:r>
              <a:rPr lang="en-US" baseline="0" dirty="0" err="1"/>
              <a:t>qr</a:t>
            </a:r>
            <a:r>
              <a:rPr lang="en-US" baseline="0" dirty="0"/>
              <a:t> the H and construct the </a:t>
            </a:r>
            <a:r>
              <a:rPr lang="en-US" baseline="0"/>
              <a:t>complementary space)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40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2AE80-4BFA-447A-B51B-E8C45F58696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57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2AE80-4BFA-447A-B51B-E8C45F58696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6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0B5-F7A8-2A40-B94D-2EF006768875}" type="datetime1">
              <a:rPr lang="en-US" smtClean="0"/>
              <a:t>7/18/20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7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A51B-050F-724A-BC22-B89654EC4EFF}" type="datetime1">
              <a:rPr lang="en-US" smtClean="0"/>
              <a:t>7/18/20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7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DC84-9AA9-3E45-A625-95B6CE3A0FD1}" type="datetime1">
              <a:rPr lang="en-US" smtClean="0"/>
              <a:t>7/18/20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1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55FB-DF0B-054F-8C37-1A3946188DB7}" type="datetime1">
              <a:rPr lang="en-US" smtClean="0"/>
              <a:t>7/18/20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http://upload.wikimedia.org/wikipedia/en/thumb/0/0c/MIT_logo.svg/350px-MIT_logo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98" y="6356351"/>
            <a:ext cx="67407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8595997" y="6596390"/>
            <a:ext cx="3505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0CFADB8-D136-414E-913D-7271A6FA4D84}" type="slidenum">
              <a:rPr lang="en-US" sz="1100" smtClean="0"/>
              <a:t>‹#›</a:t>
            </a:fld>
            <a:endParaRPr lang="en-US" sz="11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4463" y="6285682"/>
            <a:ext cx="557615" cy="5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1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B836-698A-E34B-AE0C-26D1DB899CFE}" type="datetime1">
              <a:rPr lang="en-US" smtClean="0"/>
              <a:t>7/18/20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1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B781-9E85-634D-ABE8-BF2C5775A4D0}" type="datetime1">
              <a:rPr lang="en-US" smtClean="0"/>
              <a:t>7/18/20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59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018C-CAB5-264A-BB90-6856A451F3B7}" type="datetime1">
              <a:rPr lang="en-US" smtClean="0"/>
              <a:t>7/18/20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6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4B08-3D63-BD4C-BE54-D6A8689E022B}" type="datetime1">
              <a:rPr lang="en-US" smtClean="0"/>
              <a:t>7/18/20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BBF9-C120-1944-97E6-5859220C8A32}" type="datetime1">
              <a:rPr lang="en-US" smtClean="0"/>
              <a:t>7/18/20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8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139C-9C4E-9645-8AAD-064C4F9E3C0F}" type="datetime1">
              <a:rPr lang="en-US" smtClean="0"/>
              <a:t>7/18/20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0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AE86-7F82-3A4B-975D-9DD46857604D}" type="datetime1">
              <a:rPr lang="en-US" smtClean="0"/>
              <a:t>7/18/20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1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61BB8-3DD2-4C4E-AC44-8676B19E9049}" type="datetime1">
              <a:rPr lang="en-US" smtClean="0"/>
              <a:t>7/18/20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59006-9E23-44F5-81C6-BA0167BDBB7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alphaModFix amt="2000"/>
          </a:blip>
          <a:stretch>
            <a:fillRect/>
          </a:stretch>
        </p:blipFill>
        <p:spPr>
          <a:xfrm>
            <a:off x="2178538" y="1006231"/>
            <a:ext cx="4894385" cy="48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6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7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8.emf"/><Relationship Id="rId7" Type="http://schemas.openxmlformats.org/officeDocument/2006/relationships/image" Target="../media/image10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8.emf"/><Relationship Id="rId7" Type="http://schemas.openxmlformats.org/officeDocument/2006/relationships/image" Target="../media/image10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6.emf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12" Type="http://schemas.openxmlformats.org/officeDocument/2006/relationships/image" Target="../media/image48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11" Type="http://schemas.openxmlformats.org/officeDocument/2006/relationships/image" Target="../media/image47.emf"/><Relationship Id="rId5" Type="http://schemas.openxmlformats.org/officeDocument/2006/relationships/image" Target="../media/image41.emf"/><Relationship Id="rId10" Type="http://schemas.openxmlformats.org/officeDocument/2006/relationships/image" Target="../media/image46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image" Target="../media/image39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12" Type="http://schemas.openxmlformats.org/officeDocument/2006/relationships/image" Target="../media/image47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11" Type="http://schemas.openxmlformats.org/officeDocument/2006/relationships/image" Target="../media/image43.emf"/><Relationship Id="rId5" Type="http://schemas.openxmlformats.org/officeDocument/2006/relationships/image" Target="../media/image52.emf"/><Relationship Id="rId10" Type="http://schemas.openxmlformats.org/officeDocument/2006/relationships/image" Target="../media/image45.emf"/><Relationship Id="rId4" Type="http://schemas.openxmlformats.org/officeDocument/2006/relationships/image" Target="../media/image51.emf"/><Relationship Id="rId9" Type="http://schemas.openxmlformats.org/officeDocument/2006/relationships/image" Target="../media/image55.emf"/><Relationship Id="rId14" Type="http://schemas.openxmlformats.org/officeDocument/2006/relationships/image" Target="../media/image4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image" Target="../media/image57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12" Type="http://schemas.openxmlformats.org/officeDocument/2006/relationships/image" Target="../media/image38.emf"/><Relationship Id="rId2" Type="http://schemas.openxmlformats.org/officeDocument/2006/relationships/image" Target="../media/image43.emf"/><Relationship Id="rId16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11" Type="http://schemas.openxmlformats.org/officeDocument/2006/relationships/image" Target="../media/image56.emf"/><Relationship Id="rId5" Type="http://schemas.openxmlformats.org/officeDocument/2006/relationships/image" Target="../media/image49.emf"/><Relationship Id="rId15" Type="http://schemas.openxmlformats.org/officeDocument/2006/relationships/image" Target="../media/image39.emf"/><Relationship Id="rId10" Type="http://schemas.openxmlformats.org/officeDocument/2006/relationships/image" Target="../media/image54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Relationship Id="rId14" Type="http://schemas.openxmlformats.org/officeDocument/2006/relationships/image" Target="../media/image4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Relationship Id="rId9" Type="http://schemas.openxmlformats.org/officeDocument/2006/relationships/image" Target="../media/image5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7" Type="http://schemas.openxmlformats.org/officeDocument/2006/relationships/image" Target="../media/image66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image" Target="../media/image75.emf"/><Relationship Id="rId3" Type="http://schemas.openxmlformats.org/officeDocument/2006/relationships/image" Target="../media/image68.emf"/><Relationship Id="rId7" Type="http://schemas.openxmlformats.org/officeDocument/2006/relationships/image" Target="../media/image71.emf"/><Relationship Id="rId12" Type="http://schemas.openxmlformats.org/officeDocument/2006/relationships/image" Target="../media/image74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11" Type="http://schemas.openxmlformats.org/officeDocument/2006/relationships/image" Target="../media/image73.emf"/><Relationship Id="rId5" Type="http://schemas.openxmlformats.org/officeDocument/2006/relationships/image" Target="../media/image69.emf"/><Relationship Id="rId10" Type="http://schemas.openxmlformats.org/officeDocument/2006/relationships/image" Target="../media/image72.emf"/><Relationship Id="rId4" Type="http://schemas.openxmlformats.org/officeDocument/2006/relationships/image" Target="../media/image61.emf"/><Relationship Id="rId9" Type="http://schemas.openxmlformats.org/officeDocument/2006/relationships/image" Target="../media/image56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13" Type="http://schemas.openxmlformats.org/officeDocument/2006/relationships/image" Target="../media/image74.emf"/><Relationship Id="rId3" Type="http://schemas.openxmlformats.org/officeDocument/2006/relationships/image" Target="../media/image67.emf"/><Relationship Id="rId7" Type="http://schemas.openxmlformats.org/officeDocument/2006/relationships/image" Target="../media/image70.emf"/><Relationship Id="rId12" Type="http://schemas.openxmlformats.org/officeDocument/2006/relationships/image" Target="../media/image7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11" Type="http://schemas.openxmlformats.org/officeDocument/2006/relationships/image" Target="../media/image72.emf"/><Relationship Id="rId5" Type="http://schemas.openxmlformats.org/officeDocument/2006/relationships/image" Target="../media/image61.emf"/><Relationship Id="rId15" Type="http://schemas.openxmlformats.org/officeDocument/2006/relationships/image" Target="../media/image77.emf"/><Relationship Id="rId10" Type="http://schemas.openxmlformats.org/officeDocument/2006/relationships/image" Target="../media/image56.emf"/><Relationship Id="rId4" Type="http://schemas.openxmlformats.org/officeDocument/2006/relationships/image" Target="../media/image76.emf"/><Relationship Id="rId9" Type="http://schemas.openxmlformats.org/officeDocument/2006/relationships/image" Target="../media/image57.emf"/><Relationship Id="rId14" Type="http://schemas.openxmlformats.org/officeDocument/2006/relationships/image" Target="../media/image75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13" Type="http://schemas.openxmlformats.org/officeDocument/2006/relationships/image" Target="../media/image74.emf"/><Relationship Id="rId3" Type="http://schemas.openxmlformats.org/officeDocument/2006/relationships/image" Target="../media/image67.emf"/><Relationship Id="rId7" Type="http://schemas.openxmlformats.org/officeDocument/2006/relationships/image" Target="../media/image70.emf"/><Relationship Id="rId12" Type="http://schemas.openxmlformats.org/officeDocument/2006/relationships/image" Target="../media/image73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11" Type="http://schemas.openxmlformats.org/officeDocument/2006/relationships/image" Target="../media/image72.emf"/><Relationship Id="rId5" Type="http://schemas.openxmlformats.org/officeDocument/2006/relationships/image" Target="../media/image61.emf"/><Relationship Id="rId15" Type="http://schemas.openxmlformats.org/officeDocument/2006/relationships/image" Target="../media/image77.emf"/><Relationship Id="rId10" Type="http://schemas.openxmlformats.org/officeDocument/2006/relationships/image" Target="../media/image56.emf"/><Relationship Id="rId4" Type="http://schemas.openxmlformats.org/officeDocument/2006/relationships/image" Target="../media/image76.emf"/><Relationship Id="rId9" Type="http://schemas.openxmlformats.org/officeDocument/2006/relationships/image" Target="../media/image57.emf"/><Relationship Id="rId14" Type="http://schemas.openxmlformats.org/officeDocument/2006/relationships/image" Target="../media/image75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13" Type="http://schemas.openxmlformats.org/officeDocument/2006/relationships/image" Target="../media/image74.emf"/><Relationship Id="rId3" Type="http://schemas.openxmlformats.org/officeDocument/2006/relationships/image" Target="../media/image67.emf"/><Relationship Id="rId7" Type="http://schemas.openxmlformats.org/officeDocument/2006/relationships/image" Target="../media/image70.emf"/><Relationship Id="rId12" Type="http://schemas.openxmlformats.org/officeDocument/2006/relationships/image" Target="../media/image73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11" Type="http://schemas.openxmlformats.org/officeDocument/2006/relationships/image" Target="../media/image72.emf"/><Relationship Id="rId5" Type="http://schemas.openxmlformats.org/officeDocument/2006/relationships/image" Target="../media/image61.emf"/><Relationship Id="rId15" Type="http://schemas.openxmlformats.org/officeDocument/2006/relationships/image" Target="../media/image77.emf"/><Relationship Id="rId10" Type="http://schemas.openxmlformats.org/officeDocument/2006/relationships/image" Target="../media/image56.emf"/><Relationship Id="rId4" Type="http://schemas.openxmlformats.org/officeDocument/2006/relationships/image" Target="../media/image76.emf"/><Relationship Id="rId9" Type="http://schemas.openxmlformats.org/officeDocument/2006/relationships/image" Target="../media/image57.emf"/><Relationship Id="rId14" Type="http://schemas.openxmlformats.org/officeDocument/2006/relationships/image" Target="../media/image7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13" Type="http://schemas.openxmlformats.org/officeDocument/2006/relationships/image" Target="../media/image74.emf"/><Relationship Id="rId3" Type="http://schemas.openxmlformats.org/officeDocument/2006/relationships/image" Target="../media/image67.emf"/><Relationship Id="rId7" Type="http://schemas.openxmlformats.org/officeDocument/2006/relationships/image" Target="../media/image70.emf"/><Relationship Id="rId12" Type="http://schemas.openxmlformats.org/officeDocument/2006/relationships/image" Target="../media/image73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11" Type="http://schemas.openxmlformats.org/officeDocument/2006/relationships/image" Target="../media/image72.emf"/><Relationship Id="rId5" Type="http://schemas.openxmlformats.org/officeDocument/2006/relationships/image" Target="../media/image61.emf"/><Relationship Id="rId15" Type="http://schemas.openxmlformats.org/officeDocument/2006/relationships/image" Target="../media/image77.emf"/><Relationship Id="rId10" Type="http://schemas.openxmlformats.org/officeDocument/2006/relationships/image" Target="../media/image56.emf"/><Relationship Id="rId4" Type="http://schemas.openxmlformats.org/officeDocument/2006/relationships/image" Target="../media/image76.emf"/><Relationship Id="rId9" Type="http://schemas.openxmlformats.org/officeDocument/2006/relationships/image" Target="../media/image57.emf"/><Relationship Id="rId14" Type="http://schemas.openxmlformats.org/officeDocument/2006/relationships/image" Target="../media/image7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emf"/><Relationship Id="rId5" Type="http://schemas.openxmlformats.org/officeDocument/2006/relationships/image" Target="../media/image84.emf"/><Relationship Id="rId4" Type="http://schemas.openxmlformats.org/officeDocument/2006/relationships/image" Target="../media/image8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7" Type="http://schemas.openxmlformats.org/officeDocument/2006/relationships/image" Target="../media/image91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emf"/><Relationship Id="rId5" Type="http://schemas.openxmlformats.org/officeDocument/2006/relationships/image" Target="../media/image89.emf"/><Relationship Id="rId4" Type="http://schemas.openxmlformats.org/officeDocument/2006/relationships/image" Target="../media/image88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3" Type="http://schemas.openxmlformats.org/officeDocument/2006/relationships/image" Target="../media/image57.emf"/><Relationship Id="rId7" Type="http://schemas.openxmlformats.org/officeDocument/2006/relationships/image" Target="../media/image94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emf"/><Relationship Id="rId5" Type="http://schemas.openxmlformats.org/officeDocument/2006/relationships/image" Target="../media/image92.emf"/><Relationship Id="rId10" Type="http://schemas.openxmlformats.org/officeDocument/2006/relationships/image" Target="../media/image97.emf"/><Relationship Id="rId4" Type="http://schemas.openxmlformats.org/officeDocument/2006/relationships/image" Target="../media/image56.emf"/><Relationship Id="rId9" Type="http://schemas.openxmlformats.org/officeDocument/2006/relationships/image" Target="../media/image96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3" Type="http://schemas.openxmlformats.org/officeDocument/2006/relationships/image" Target="../media/image57.emf"/><Relationship Id="rId7" Type="http://schemas.openxmlformats.org/officeDocument/2006/relationships/image" Target="../media/image94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emf"/><Relationship Id="rId11" Type="http://schemas.openxmlformats.org/officeDocument/2006/relationships/image" Target="../media/image98.emf"/><Relationship Id="rId5" Type="http://schemas.openxmlformats.org/officeDocument/2006/relationships/image" Target="../media/image92.emf"/><Relationship Id="rId10" Type="http://schemas.openxmlformats.org/officeDocument/2006/relationships/image" Target="../media/image97.emf"/><Relationship Id="rId4" Type="http://schemas.openxmlformats.org/officeDocument/2006/relationships/image" Target="../media/image56.emf"/><Relationship Id="rId9" Type="http://schemas.openxmlformats.org/officeDocument/2006/relationships/image" Target="../media/image96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3" Type="http://schemas.openxmlformats.org/officeDocument/2006/relationships/image" Target="../media/image57.emf"/><Relationship Id="rId7" Type="http://schemas.openxmlformats.org/officeDocument/2006/relationships/image" Target="../media/image94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emf"/><Relationship Id="rId11" Type="http://schemas.openxmlformats.org/officeDocument/2006/relationships/image" Target="../media/image99.emf"/><Relationship Id="rId5" Type="http://schemas.openxmlformats.org/officeDocument/2006/relationships/image" Target="../media/image92.emf"/><Relationship Id="rId10" Type="http://schemas.openxmlformats.org/officeDocument/2006/relationships/image" Target="../media/image97.emf"/><Relationship Id="rId4" Type="http://schemas.openxmlformats.org/officeDocument/2006/relationships/image" Target="../media/image56.emf"/><Relationship Id="rId9" Type="http://schemas.openxmlformats.org/officeDocument/2006/relationships/image" Target="../media/image96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3" Type="http://schemas.openxmlformats.org/officeDocument/2006/relationships/image" Target="../media/image57.emf"/><Relationship Id="rId7" Type="http://schemas.openxmlformats.org/officeDocument/2006/relationships/image" Target="../media/image94.emf"/><Relationship Id="rId12" Type="http://schemas.openxmlformats.org/officeDocument/2006/relationships/image" Target="../media/image101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emf"/><Relationship Id="rId11" Type="http://schemas.openxmlformats.org/officeDocument/2006/relationships/image" Target="../media/image100.emf"/><Relationship Id="rId5" Type="http://schemas.openxmlformats.org/officeDocument/2006/relationships/image" Target="../media/image92.emf"/><Relationship Id="rId10" Type="http://schemas.openxmlformats.org/officeDocument/2006/relationships/image" Target="../media/image97.emf"/><Relationship Id="rId4" Type="http://schemas.openxmlformats.org/officeDocument/2006/relationships/image" Target="../media/image56.emf"/><Relationship Id="rId9" Type="http://schemas.openxmlformats.org/officeDocument/2006/relationships/image" Target="../media/image96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3" Type="http://schemas.openxmlformats.org/officeDocument/2006/relationships/image" Target="../media/image57.emf"/><Relationship Id="rId7" Type="http://schemas.openxmlformats.org/officeDocument/2006/relationships/image" Target="../media/image94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emf"/><Relationship Id="rId11" Type="http://schemas.openxmlformats.org/officeDocument/2006/relationships/image" Target="../media/image102.emf"/><Relationship Id="rId5" Type="http://schemas.openxmlformats.org/officeDocument/2006/relationships/image" Target="../media/image92.emf"/><Relationship Id="rId10" Type="http://schemas.openxmlformats.org/officeDocument/2006/relationships/image" Target="../media/image97.emf"/><Relationship Id="rId4" Type="http://schemas.openxmlformats.org/officeDocument/2006/relationships/image" Target="../media/image56.emf"/><Relationship Id="rId9" Type="http://schemas.openxmlformats.org/officeDocument/2006/relationships/image" Target="../media/image9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12" Type="http://schemas.openxmlformats.org/officeDocument/2006/relationships/image" Target="../media/image48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11" Type="http://schemas.openxmlformats.org/officeDocument/2006/relationships/image" Target="../media/image47.emf"/><Relationship Id="rId5" Type="http://schemas.openxmlformats.org/officeDocument/2006/relationships/image" Target="../media/image41.emf"/><Relationship Id="rId10" Type="http://schemas.openxmlformats.org/officeDocument/2006/relationships/image" Target="../media/image46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image" Target="../media/image41.emf"/><Relationship Id="rId3" Type="http://schemas.openxmlformats.org/officeDocument/2006/relationships/image" Target="../media/image39.emf"/><Relationship Id="rId7" Type="http://schemas.openxmlformats.org/officeDocument/2006/relationships/image" Target="../media/image46.emf"/><Relationship Id="rId12" Type="http://schemas.openxmlformats.org/officeDocument/2006/relationships/image" Target="../media/image105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11" Type="http://schemas.openxmlformats.org/officeDocument/2006/relationships/image" Target="../media/image104.emf"/><Relationship Id="rId5" Type="http://schemas.openxmlformats.org/officeDocument/2006/relationships/image" Target="../media/image43.emf"/><Relationship Id="rId10" Type="http://schemas.openxmlformats.org/officeDocument/2006/relationships/image" Target="../media/image45.emf"/><Relationship Id="rId4" Type="http://schemas.openxmlformats.org/officeDocument/2006/relationships/image" Target="../media/image40.emf"/><Relationship Id="rId9" Type="http://schemas.openxmlformats.org/officeDocument/2006/relationships/image" Target="../media/image4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7" Type="http://schemas.openxmlformats.org/officeDocument/2006/relationships/image" Target="../media/image106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emf"/><Relationship Id="rId5" Type="http://schemas.openxmlformats.org/officeDocument/2006/relationships/image" Target="../media/image84.emf"/><Relationship Id="rId4" Type="http://schemas.openxmlformats.org/officeDocument/2006/relationships/image" Target="../media/image8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emf"/><Relationship Id="rId5" Type="http://schemas.openxmlformats.org/officeDocument/2006/relationships/image" Target="../media/image110.emf"/><Relationship Id="rId4" Type="http://schemas.openxmlformats.org/officeDocument/2006/relationships/image" Target="../media/image10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emf"/><Relationship Id="rId4" Type="http://schemas.openxmlformats.org/officeDocument/2006/relationships/image" Target="../media/image114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57.emf"/><Relationship Id="rId7" Type="http://schemas.openxmlformats.org/officeDocument/2006/relationships/image" Target="../media/image44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116.emf"/><Relationship Id="rId4" Type="http://schemas.openxmlformats.org/officeDocument/2006/relationships/image" Target="../media/image38.emf"/><Relationship Id="rId9" Type="http://schemas.openxmlformats.org/officeDocument/2006/relationships/image" Target="../media/image117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57.emf"/><Relationship Id="rId7" Type="http://schemas.openxmlformats.org/officeDocument/2006/relationships/image" Target="../media/image44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116.emf"/><Relationship Id="rId4" Type="http://schemas.openxmlformats.org/officeDocument/2006/relationships/image" Target="../media/image38.emf"/><Relationship Id="rId9" Type="http://schemas.openxmlformats.org/officeDocument/2006/relationships/image" Target="../media/image117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57.emf"/><Relationship Id="rId7" Type="http://schemas.openxmlformats.org/officeDocument/2006/relationships/image" Target="../media/image119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emf"/><Relationship Id="rId11" Type="http://schemas.openxmlformats.org/officeDocument/2006/relationships/image" Target="../media/image117.emf"/><Relationship Id="rId5" Type="http://schemas.openxmlformats.org/officeDocument/2006/relationships/image" Target="../media/image116.emf"/><Relationship Id="rId10" Type="http://schemas.openxmlformats.org/officeDocument/2006/relationships/image" Target="../media/image45.emf"/><Relationship Id="rId4" Type="http://schemas.openxmlformats.org/officeDocument/2006/relationships/image" Target="../media/image38.emf"/><Relationship Id="rId9" Type="http://schemas.openxmlformats.org/officeDocument/2006/relationships/image" Target="../media/image44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57.emf"/><Relationship Id="rId7" Type="http://schemas.openxmlformats.org/officeDocument/2006/relationships/image" Target="../media/image119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emf"/><Relationship Id="rId11" Type="http://schemas.openxmlformats.org/officeDocument/2006/relationships/image" Target="../media/image117.emf"/><Relationship Id="rId5" Type="http://schemas.openxmlformats.org/officeDocument/2006/relationships/image" Target="../media/image116.emf"/><Relationship Id="rId10" Type="http://schemas.openxmlformats.org/officeDocument/2006/relationships/image" Target="../media/image45.emf"/><Relationship Id="rId4" Type="http://schemas.openxmlformats.org/officeDocument/2006/relationships/image" Target="../media/image38.emf"/><Relationship Id="rId9" Type="http://schemas.openxmlformats.org/officeDocument/2006/relationships/image" Target="../media/image4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emf"/><Relationship Id="rId5" Type="http://schemas.openxmlformats.org/officeDocument/2006/relationships/image" Target="../media/image123.emf"/><Relationship Id="rId4" Type="http://schemas.openxmlformats.org/officeDocument/2006/relationships/image" Target="../media/image12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emf"/><Relationship Id="rId3" Type="http://schemas.openxmlformats.org/officeDocument/2006/relationships/image" Target="../media/image126.emf"/><Relationship Id="rId7" Type="http://schemas.openxmlformats.org/officeDocument/2006/relationships/image" Target="../media/image130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emf"/><Relationship Id="rId5" Type="http://schemas.openxmlformats.org/officeDocument/2006/relationships/image" Target="../media/image128.emf"/><Relationship Id="rId4" Type="http://schemas.openxmlformats.org/officeDocument/2006/relationships/image" Target="../media/image127.emf"/><Relationship Id="rId9" Type="http://schemas.openxmlformats.org/officeDocument/2006/relationships/image" Target="../media/image13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133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57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emf"/><Relationship Id="rId5" Type="http://schemas.openxmlformats.org/officeDocument/2006/relationships/image" Target="../media/image135.emf"/><Relationship Id="rId4" Type="http://schemas.openxmlformats.org/officeDocument/2006/relationships/image" Target="../media/image134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emf"/><Relationship Id="rId3" Type="http://schemas.openxmlformats.org/officeDocument/2006/relationships/image" Target="../media/image38.emf"/><Relationship Id="rId7" Type="http://schemas.openxmlformats.org/officeDocument/2006/relationships/image" Target="../media/image13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emf"/><Relationship Id="rId5" Type="http://schemas.openxmlformats.org/officeDocument/2006/relationships/image" Target="../media/image135.emf"/><Relationship Id="rId10" Type="http://schemas.openxmlformats.org/officeDocument/2006/relationships/image" Target="../media/image133.emf"/><Relationship Id="rId4" Type="http://schemas.openxmlformats.org/officeDocument/2006/relationships/image" Target="../media/image134.emf"/><Relationship Id="rId9" Type="http://schemas.openxmlformats.org/officeDocument/2006/relationships/image" Target="../media/image139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emf"/><Relationship Id="rId3" Type="http://schemas.openxmlformats.org/officeDocument/2006/relationships/image" Target="../media/image56.emf"/><Relationship Id="rId7" Type="http://schemas.openxmlformats.org/officeDocument/2006/relationships/image" Target="../media/image136.emf"/><Relationship Id="rId12" Type="http://schemas.openxmlformats.org/officeDocument/2006/relationships/image" Target="../media/image13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emf"/><Relationship Id="rId11" Type="http://schemas.openxmlformats.org/officeDocument/2006/relationships/image" Target="../media/image140.png"/><Relationship Id="rId5" Type="http://schemas.openxmlformats.org/officeDocument/2006/relationships/image" Target="../media/image134.emf"/><Relationship Id="rId10" Type="http://schemas.openxmlformats.org/officeDocument/2006/relationships/image" Target="../media/image139.emf"/><Relationship Id="rId4" Type="http://schemas.openxmlformats.org/officeDocument/2006/relationships/image" Target="../media/image38.emf"/><Relationship Id="rId9" Type="http://schemas.openxmlformats.org/officeDocument/2006/relationships/image" Target="../media/image138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3" Type="http://schemas.openxmlformats.org/officeDocument/2006/relationships/image" Target="../media/image142.emf"/><Relationship Id="rId7" Type="http://schemas.openxmlformats.org/officeDocument/2006/relationships/image" Target="../media/image146.emf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emf"/><Relationship Id="rId5" Type="http://schemas.openxmlformats.org/officeDocument/2006/relationships/image" Target="../media/image144.emf"/><Relationship Id="rId4" Type="http://schemas.openxmlformats.org/officeDocument/2006/relationships/image" Target="../media/image143.emf"/><Relationship Id="rId9" Type="http://schemas.openxmlformats.org/officeDocument/2006/relationships/image" Target="../media/image147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image" Target="../media/image56.emf"/><Relationship Id="rId7" Type="http://schemas.openxmlformats.org/officeDocument/2006/relationships/image" Target="../media/image154.emf"/><Relationship Id="rId12" Type="http://schemas.openxmlformats.org/officeDocument/2006/relationships/image" Target="../media/image15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emf"/><Relationship Id="rId11" Type="http://schemas.openxmlformats.org/officeDocument/2006/relationships/image" Target="../media/image157.emf"/><Relationship Id="rId5" Type="http://schemas.openxmlformats.org/officeDocument/2006/relationships/image" Target="../media/image152.emf"/><Relationship Id="rId10" Type="http://schemas.openxmlformats.org/officeDocument/2006/relationships/image" Target="../media/image156.emf"/><Relationship Id="rId4" Type="http://schemas.openxmlformats.org/officeDocument/2006/relationships/image" Target="../media/image96.emf"/><Relationship Id="rId9" Type="http://schemas.openxmlformats.org/officeDocument/2006/relationships/image" Target="../media/image155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emf"/><Relationship Id="rId3" Type="http://schemas.openxmlformats.org/officeDocument/2006/relationships/image" Target="../media/image159.emf"/><Relationship Id="rId7" Type="http://schemas.openxmlformats.org/officeDocument/2006/relationships/image" Target="../media/image153.emf"/><Relationship Id="rId12" Type="http://schemas.openxmlformats.org/officeDocument/2006/relationships/image" Target="../media/image15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emf"/><Relationship Id="rId11" Type="http://schemas.openxmlformats.org/officeDocument/2006/relationships/image" Target="../media/image156.emf"/><Relationship Id="rId5" Type="http://schemas.openxmlformats.org/officeDocument/2006/relationships/image" Target="../media/image96.emf"/><Relationship Id="rId10" Type="http://schemas.openxmlformats.org/officeDocument/2006/relationships/image" Target="../media/image155.emf"/><Relationship Id="rId4" Type="http://schemas.openxmlformats.org/officeDocument/2006/relationships/image" Target="../media/image56.emf"/><Relationship Id="rId9" Type="http://schemas.openxmlformats.org/officeDocument/2006/relationships/image" Target="../media/image97.e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emf"/><Relationship Id="rId13" Type="http://schemas.openxmlformats.org/officeDocument/2006/relationships/image" Target="../media/image101.emf"/><Relationship Id="rId3" Type="http://schemas.openxmlformats.org/officeDocument/2006/relationships/image" Target="../media/image160.emf"/><Relationship Id="rId7" Type="http://schemas.openxmlformats.org/officeDocument/2006/relationships/image" Target="../media/image153.emf"/><Relationship Id="rId12" Type="http://schemas.openxmlformats.org/officeDocument/2006/relationships/image" Target="../media/image15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emf"/><Relationship Id="rId11" Type="http://schemas.openxmlformats.org/officeDocument/2006/relationships/image" Target="../media/image156.emf"/><Relationship Id="rId5" Type="http://schemas.openxmlformats.org/officeDocument/2006/relationships/image" Target="../media/image96.emf"/><Relationship Id="rId10" Type="http://schemas.openxmlformats.org/officeDocument/2006/relationships/image" Target="../media/image155.emf"/><Relationship Id="rId4" Type="http://schemas.openxmlformats.org/officeDocument/2006/relationships/image" Target="../media/image56.emf"/><Relationship Id="rId9" Type="http://schemas.openxmlformats.org/officeDocument/2006/relationships/image" Target="../media/image97.e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emf"/><Relationship Id="rId3" Type="http://schemas.openxmlformats.org/officeDocument/2006/relationships/image" Target="../media/image161.emf"/><Relationship Id="rId7" Type="http://schemas.openxmlformats.org/officeDocument/2006/relationships/image" Target="../media/image153.emf"/><Relationship Id="rId12" Type="http://schemas.openxmlformats.org/officeDocument/2006/relationships/image" Target="../media/image15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emf"/><Relationship Id="rId11" Type="http://schemas.openxmlformats.org/officeDocument/2006/relationships/image" Target="../media/image156.emf"/><Relationship Id="rId5" Type="http://schemas.openxmlformats.org/officeDocument/2006/relationships/image" Target="../media/image96.emf"/><Relationship Id="rId10" Type="http://schemas.openxmlformats.org/officeDocument/2006/relationships/image" Target="../media/image155.emf"/><Relationship Id="rId4" Type="http://schemas.openxmlformats.org/officeDocument/2006/relationships/image" Target="../media/image56.emf"/><Relationship Id="rId9" Type="http://schemas.openxmlformats.org/officeDocument/2006/relationships/image" Target="../media/image97.e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image" Target="../media/image56.emf"/><Relationship Id="rId7" Type="http://schemas.openxmlformats.org/officeDocument/2006/relationships/image" Target="../media/image154.emf"/><Relationship Id="rId12" Type="http://schemas.openxmlformats.org/officeDocument/2006/relationships/image" Target="../media/image15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emf"/><Relationship Id="rId11" Type="http://schemas.openxmlformats.org/officeDocument/2006/relationships/image" Target="../media/image162.emf"/><Relationship Id="rId5" Type="http://schemas.openxmlformats.org/officeDocument/2006/relationships/image" Target="../media/image152.emf"/><Relationship Id="rId10" Type="http://schemas.openxmlformats.org/officeDocument/2006/relationships/image" Target="../media/image156.emf"/><Relationship Id="rId4" Type="http://schemas.openxmlformats.org/officeDocument/2006/relationships/image" Target="../media/image96.emf"/><Relationship Id="rId9" Type="http://schemas.openxmlformats.org/officeDocument/2006/relationships/image" Target="../media/image155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image" Target="../media/image56.emf"/><Relationship Id="rId7" Type="http://schemas.openxmlformats.org/officeDocument/2006/relationships/image" Target="../media/image154.emf"/><Relationship Id="rId12" Type="http://schemas.openxmlformats.org/officeDocument/2006/relationships/image" Target="../media/image16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emf"/><Relationship Id="rId11" Type="http://schemas.openxmlformats.org/officeDocument/2006/relationships/image" Target="../media/image157.emf"/><Relationship Id="rId5" Type="http://schemas.openxmlformats.org/officeDocument/2006/relationships/image" Target="../media/image152.emf"/><Relationship Id="rId10" Type="http://schemas.openxmlformats.org/officeDocument/2006/relationships/image" Target="../media/image156.emf"/><Relationship Id="rId4" Type="http://schemas.openxmlformats.org/officeDocument/2006/relationships/image" Target="../media/image96.emf"/><Relationship Id="rId9" Type="http://schemas.openxmlformats.org/officeDocument/2006/relationships/image" Target="../media/image155.e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emf"/><Relationship Id="rId2" Type="http://schemas.openxmlformats.org/officeDocument/2006/relationships/image" Target="../media/image165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9.emf"/><Relationship Id="rId4" Type="http://schemas.openxmlformats.org/officeDocument/2006/relationships/image" Target="../media/image16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emf"/><Relationship Id="rId5" Type="http://schemas.openxmlformats.org/officeDocument/2006/relationships/image" Target="../media/image169.emf"/><Relationship Id="rId4" Type="http://schemas.openxmlformats.org/officeDocument/2006/relationships/image" Target="../media/image168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emf"/><Relationship Id="rId2" Type="http://schemas.openxmlformats.org/officeDocument/2006/relationships/image" Target="../media/image171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7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644" y="836773"/>
            <a:ext cx="8865356" cy="23876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5300" b="1" dirty="0">
                <a:latin typeface="Lucida Grande CY"/>
                <a:cs typeface="Lucida Grande CY"/>
              </a:rPr>
              <a:t>Beta Jacobi Ensembles, (ghosts) and the GSVD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179" y="3151212"/>
            <a:ext cx="7364314" cy="2054468"/>
          </a:xfrm>
        </p:spPr>
        <p:txBody>
          <a:bodyPr anchor="ctr">
            <a:normAutofit/>
          </a:bodyPr>
          <a:lstStyle/>
          <a:p>
            <a:r>
              <a:rPr lang="en-US" sz="2800" b="1" dirty="0">
                <a:latin typeface="Gill Sans" charset="0"/>
                <a:ea typeface="Gill Sans" charset="0"/>
                <a:cs typeface="Gill Sans" charset="0"/>
              </a:rPr>
              <a:t>Alan Edelman (MIT)</a:t>
            </a: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 </a:t>
            </a:r>
          </a:p>
          <a:p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(with </a:t>
            </a:r>
            <a:r>
              <a:rPr lang="en-US" sz="1600" dirty="0" err="1">
                <a:latin typeface="Gill Sans" charset="0"/>
                <a:ea typeface="Gill Sans" charset="0"/>
                <a:cs typeface="Gill Sans" charset="0"/>
              </a:rPr>
              <a:t>Yuyang</a:t>
            </a:r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 Wang (Amazon))</a:t>
            </a:r>
          </a:p>
          <a:p>
            <a:r>
              <a:rPr lang="en-US" dirty="0" err="1">
                <a:latin typeface="Gill Sans" charset="0"/>
                <a:ea typeface="Gill Sans" charset="0"/>
                <a:cs typeface="Gill Sans" charset="0"/>
              </a:rPr>
              <a:t>Aprl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 11, 2016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00" y="6088758"/>
            <a:ext cx="2157175" cy="596142"/>
          </a:xfrm>
          <a:prstGeom prst="rect">
            <a:avLst/>
          </a:prstGeom>
        </p:spPr>
      </p:pic>
      <p:pic>
        <p:nvPicPr>
          <p:cNvPr id="7" name="Picture 4" descr="Screen Shot 2014-01-20 at 10.52.0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600" y="6208357"/>
            <a:ext cx="2943032" cy="55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345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89" y="1652241"/>
            <a:ext cx="6539619" cy="100017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77343" y="3211240"/>
            <a:ext cx="8263634" cy="1280493"/>
            <a:chOff x="429768" y="2977803"/>
            <a:chExt cx="8263634" cy="1280493"/>
          </a:xfrm>
        </p:grpSpPr>
        <p:sp>
          <p:nvSpPr>
            <p:cNvPr id="3" name="Rectangle 2"/>
            <p:cNvSpPr/>
            <p:nvPr/>
          </p:nvSpPr>
          <p:spPr>
            <a:xfrm>
              <a:off x="429768" y="2977803"/>
              <a:ext cx="8263634" cy="12804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900" dirty="0">
                  <a:latin typeface="Lucida Grande" charset="0"/>
                  <a:ea typeface="Lucida Grande" charset="0"/>
                  <a:cs typeface="Lucida Grande" charset="0"/>
                </a:rPr>
                <a:t>Volume  (surface area) of the unit </a:t>
              </a:r>
              <a:r>
                <a:rPr lang="en-US" sz="1900" dirty="0" err="1">
                  <a:latin typeface="Lucida Grande" charset="0"/>
                  <a:ea typeface="Lucida Grande" charset="0"/>
                  <a:cs typeface="Lucida Grande" charset="0"/>
                </a:rPr>
                <a:t>hypersphere</a:t>
              </a:r>
              <a:r>
                <a:rPr lang="en-US" sz="1900" dirty="0">
                  <a:latin typeface="Lucida Grande" charset="0"/>
                  <a:ea typeface="Lucida Grande" charset="0"/>
                  <a:cs typeface="Lucida Grande" charset="0"/>
                </a:rPr>
                <a:t> in </a:t>
              </a:r>
              <a:r>
                <a:rPr lang="en-US" sz="2400" b="1" dirty="0">
                  <a:solidFill>
                    <a:srgbClr val="002060"/>
                  </a:solidFill>
                  <a:latin typeface="Lucida Grande" charset="0"/>
                  <a:ea typeface="Lucida Grande" charset="0"/>
                  <a:cs typeface="Lucida Grande" charset="0"/>
                </a:rPr>
                <a:t>n</a:t>
              </a:r>
              <a:r>
                <a:rPr lang="en-US" sz="1900" dirty="0">
                  <a:latin typeface="Lucida Grande" charset="0"/>
                  <a:ea typeface="Lucida Grande" charset="0"/>
                  <a:cs typeface="Lucida Grande" charset="0"/>
                </a:rPr>
                <a:t> </a:t>
              </a:r>
              <a:r>
                <a:rPr lang="en-US" sz="1900" b="1" dirty="0">
                  <a:solidFill>
                    <a:srgbClr val="FF0000"/>
                  </a:solidFill>
                  <a:latin typeface="Lucida Grande" charset="0"/>
                  <a:ea typeface="Lucida Grande" charset="0"/>
                  <a:cs typeface="Lucida Grande" charset="0"/>
                </a:rPr>
                <a:t>real</a:t>
              </a:r>
              <a:r>
                <a:rPr lang="en-US" sz="1900" dirty="0">
                  <a:latin typeface="Lucida Grande" charset="0"/>
                  <a:ea typeface="Lucida Grande" charset="0"/>
                  <a:cs typeface="Lucida Grande" charset="0"/>
                </a:rPr>
                <a:t> dimensions</a:t>
              </a:r>
            </a:p>
            <a:p>
              <a:pPr algn="ctr"/>
              <a:endParaRPr lang="en-US" sz="1900" dirty="0">
                <a:latin typeface="Lucida Grande" charset="0"/>
                <a:ea typeface="Lucida Grande" charset="0"/>
                <a:cs typeface="Lucida Grande" charset="0"/>
              </a:endParaRPr>
            </a:p>
            <a:p>
              <a:pPr algn="ctr"/>
              <a:endParaRPr lang="en-US" sz="1900" dirty="0">
                <a:latin typeface="Lucida Grande" charset="0"/>
                <a:ea typeface="Lucida Grande" charset="0"/>
                <a:cs typeface="Lucida Grande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8720" y="3858752"/>
              <a:ext cx="716630" cy="278221"/>
            </a:xfrm>
            <a:prstGeom prst="rect">
              <a:avLst/>
            </a:prstGeom>
          </p:spPr>
        </p:pic>
      </p:grp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29" y="2633109"/>
            <a:ext cx="4457700" cy="3302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77343" y="4736501"/>
            <a:ext cx="8264890" cy="1275783"/>
            <a:chOff x="577343" y="4736501"/>
            <a:chExt cx="8264890" cy="1275783"/>
          </a:xfrm>
        </p:grpSpPr>
        <p:sp>
          <p:nvSpPr>
            <p:cNvPr id="8" name="Rectangle 7"/>
            <p:cNvSpPr/>
            <p:nvPr/>
          </p:nvSpPr>
          <p:spPr>
            <a:xfrm>
              <a:off x="577343" y="4736501"/>
              <a:ext cx="8264890" cy="127578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900" dirty="0">
                  <a:latin typeface="Lucida Grande" charset="0"/>
                  <a:ea typeface="Lucida Grande" charset="0"/>
                  <a:cs typeface="Lucida Grande" charset="0"/>
                </a:rPr>
                <a:t>Volume  (surface area) of the unit </a:t>
              </a:r>
              <a:r>
                <a:rPr lang="en-US" sz="1900" dirty="0" err="1">
                  <a:latin typeface="Lucida Grande" charset="0"/>
                  <a:ea typeface="Lucida Grande" charset="0"/>
                  <a:cs typeface="Lucida Grande" charset="0"/>
                </a:rPr>
                <a:t>hypersphere</a:t>
              </a:r>
              <a:r>
                <a:rPr lang="en-US" sz="1900" dirty="0">
                  <a:latin typeface="Lucida Grande" charset="0"/>
                  <a:ea typeface="Lucida Grande" charset="0"/>
                  <a:cs typeface="Lucida Grande" charset="0"/>
                </a:rPr>
                <a:t> in </a:t>
              </a:r>
              <a:r>
                <a:rPr lang="en-US" sz="2400" b="1" dirty="0">
                  <a:solidFill>
                    <a:srgbClr val="002060"/>
                  </a:solidFill>
                  <a:latin typeface="Lucida Grande" charset="0"/>
                  <a:ea typeface="Lucida Grande" charset="0"/>
                  <a:cs typeface="Lucida Grande" charset="0"/>
                </a:rPr>
                <a:t>1 </a:t>
              </a:r>
              <a:r>
                <a:rPr lang="en-US" sz="1900" b="1" dirty="0">
                  <a:solidFill>
                    <a:srgbClr val="FF0000"/>
                  </a:solidFill>
                  <a:latin typeface="Lucida Grande" charset="0"/>
                  <a:ea typeface="Lucida Grande" charset="0"/>
                  <a:cs typeface="Lucida Grande" charset="0"/>
                </a:rPr>
                <a:t>beta</a:t>
              </a:r>
              <a:r>
                <a:rPr lang="en-US" sz="1900" dirty="0">
                  <a:solidFill>
                    <a:srgbClr val="FF0000"/>
                  </a:solidFill>
                  <a:latin typeface="Lucida Grande" charset="0"/>
                  <a:ea typeface="Lucida Grande" charset="0"/>
                  <a:cs typeface="Lucida Grande" charset="0"/>
                </a:rPr>
                <a:t> </a:t>
              </a:r>
              <a:r>
                <a:rPr lang="en-US" sz="1900" dirty="0">
                  <a:latin typeface="Lucida Grande" charset="0"/>
                  <a:ea typeface="Lucida Grande" charset="0"/>
                  <a:cs typeface="Lucida Grande" charset="0"/>
                </a:rPr>
                <a:t>dimension</a:t>
              </a:r>
            </a:p>
            <a:p>
              <a:pPr algn="ctr"/>
              <a:endParaRPr lang="en-US" sz="1900" dirty="0">
                <a:latin typeface="Lucida Grande" charset="0"/>
                <a:ea typeface="Lucida Grande" charset="0"/>
                <a:cs typeface="Lucida Grande" charset="0"/>
              </a:endParaRPr>
            </a:p>
            <a:p>
              <a:pPr algn="ctr"/>
              <a:endParaRPr lang="en-US" sz="1900" dirty="0">
                <a:latin typeface="Lucida Grande" charset="0"/>
                <a:ea typeface="Lucida Grande" charset="0"/>
                <a:cs typeface="Lucida Grande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10749" y="5540652"/>
              <a:ext cx="752176" cy="26406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6569357" y="6255095"/>
            <a:ext cx="1341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Lucida Grande" charset="0"/>
                <a:ea typeface="Lucida Grande" charset="0"/>
                <a:cs typeface="Lucida Grande" charset="0"/>
              </a:rPr>
              <a:t>Scalar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Do you recognize this sequence?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656154" y="5299177"/>
            <a:ext cx="525485" cy="95253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41" y="5374392"/>
            <a:ext cx="4583813" cy="533461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42" y="3914989"/>
            <a:ext cx="5092715" cy="51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4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904217" y="1845473"/>
            <a:ext cx="2134999" cy="2134999"/>
          </a:xfrm>
          <a:prstGeom prst="ellipse">
            <a:avLst/>
          </a:prstGeom>
          <a:noFill/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49859" y="3029415"/>
            <a:ext cx="1664038" cy="2189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0344" y="1374420"/>
            <a:ext cx="4102808" cy="307710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368453" y="26824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81576" b="-59415"/>
          <a:stretch/>
        </p:blipFill>
        <p:spPr>
          <a:xfrm>
            <a:off x="974109" y="4827529"/>
            <a:ext cx="821301" cy="52639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5062" y="2912973"/>
            <a:ext cx="263071" cy="26307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37033" y="2920231"/>
            <a:ext cx="263071" cy="26307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37579" y="69704"/>
            <a:ext cx="7886700" cy="1325563"/>
          </a:xfrm>
        </p:spPr>
        <p:txBody>
          <a:bodyPr/>
          <a:lstStyle/>
          <a:p>
            <a:r>
              <a:rPr lang="en-US" dirty="0"/>
              <a:t>Pictures of       (Same as          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217" y="460092"/>
            <a:ext cx="482600" cy="58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618" y="428701"/>
            <a:ext cx="965200" cy="5842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1" t="-1" b="-16578"/>
          <a:stretch/>
        </p:blipFill>
        <p:spPr>
          <a:xfrm>
            <a:off x="3667453" y="4815697"/>
            <a:ext cx="3777852" cy="3849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946" y="4386943"/>
            <a:ext cx="879154" cy="3413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9302" y="4413879"/>
            <a:ext cx="889497" cy="3413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6188" y="4466806"/>
            <a:ext cx="899840" cy="3413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52329" y="5260071"/>
            <a:ext cx="263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Rendition: </a:t>
            </a:r>
            <a:r>
              <a:rPr lang="en-US" b="1" dirty="0" err="1"/>
              <a:t>Hopf</a:t>
            </a:r>
            <a:r>
              <a:rPr lang="en-US" b="1" dirty="0"/>
              <a:t> </a:t>
            </a:r>
            <a:r>
              <a:rPr lang="en-US" b="1" dirty="0" err="1"/>
              <a:t>Fibration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9941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904217" y="1845473"/>
            <a:ext cx="2134999" cy="2134999"/>
          </a:xfrm>
          <a:prstGeom prst="ellipse">
            <a:avLst/>
          </a:prstGeom>
          <a:noFill/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49859" y="3029415"/>
            <a:ext cx="1664038" cy="2189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0344" y="1374420"/>
            <a:ext cx="4102808" cy="307710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120344" y="5774253"/>
            <a:ext cx="3892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Lucida Sans Unicode" charset="0"/>
                <a:ea typeface="Lucida Sans Unicode" charset="0"/>
                <a:cs typeface="Lucida Sans Unicode" charset="0"/>
              </a:rPr>
              <a:t>(See E and </a:t>
            </a:r>
            <a:r>
              <a:rPr lang="en-US" sz="1400" dirty="0" err="1">
                <a:latin typeface="Lucida Sans Unicode" charset="0"/>
                <a:ea typeface="Lucida Sans Unicode" charset="0"/>
                <a:cs typeface="Lucida Sans Unicode" charset="0"/>
              </a:rPr>
              <a:t>Mangoubi</a:t>
            </a:r>
            <a:r>
              <a:rPr lang="en-US" sz="1400" dirty="0">
                <a:latin typeface="Lucida Sans Unicode" charset="0"/>
                <a:ea typeface="Lucida Sans Unicode" charset="0"/>
                <a:cs typeface="Lucida Sans Unicode" charset="0"/>
              </a:rPr>
              <a:t> Ghost </a:t>
            </a:r>
            <a:r>
              <a:rPr lang="en-US" sz="1400" dirty="0" err="1">
                <a:latin typeface="Lucida Sans Unicode" charset="0"/>
                <a:ea typeface="Lucida Sans Unicode" charset="0"/>
                <a:cs typeface="Lucida Sans Unicode" charset="0"/>
              </a:rPr>
              <a:t>Hopf</a:t>
            </a:r>
            <a:r>
              <a:rPr lang="en-US" sz="1400" dirty="0"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en-US" sz="1400" dirty="0" err="1">
                <a:latin typeface="Lucida Sans Unicode" charset="0"/>
                <a:ea typeface="Lucida Sans Unicode" charset="0"/>
                <a:cs typeface="Lucida Sans Unicode" charset="0"/>
              </a:rPr>
              <a:t>fibration</a:t>
            </a:r>
            <a:r>
              <a:rPr lang="en-US" sz="1400" dirty="0">
                <a:latin typeface="Lucida Sans Unicode" charset="0"/>
                <a:ea typeface="Lucida Sans Unicode" charset="0"/>
                <a:cs typeface="Lucida Sans Unicode" charset="0"/>
              </a:rPr>
              <a:t>)</a:t>
            </a:r>
          </a:p>
          <a:p>
            <a:pPr algn="ctr"/>
            <a:r>
              <a:rPr lang="en-US" sz="1400" dirty="0" err="1">
                <a:latin typeface="Lucida Sans Unicode" charset="0"/>
                <a:ea typeface="Lucida Sans Unicode" charset="0"/>
                <a:cs typeface="Lucida Sans Unicode" charset="0"/>
              </a:rPr>
              <a:t>Mangoubi</a:t>
            </a:r>
            <a:r>
              <a:rPr lang="en-US" sz="1400" dirty="0">
                <a:latin typeface="Lucida Sans Unicode" charset="0"/>
                <a:ea typeface="Lucida Sans Unicode" charset="0"/>
                <a:cs typeface="Lucida Sans Unicode" charset="0"/>
              </a:rPr>
              <a:t> thesis (being finished now)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68453" y="26824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81576" b="-59415"/>
          <a:stretch/>
        </p:blipFill>
        <p:spPr>
          <a:xfrm>
            <a:off x="974109" y="4827529"/>
            <a:ext cx="821301" cy="52639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5062" y="2912973"/>
            <a:ext cx="263071" cy="26307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37033" y="2920231"/>
            <a:ext cx="263071" cy="26307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37579" y="69704"/>
            <a:ext cx="7886700" cy="1325563"/>
          </a:xfrm>
        </p:spPr>
        <p:txBody>
          <a:bodyPr/>
          <a:lstStyle/>
          <a:p>
            <a:r>
              <a:rPr lang="en-US" dirty="0"/>
              <a:t>Pictures of       (Same as          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217" y="460092"/>
            <a:ext cx="482600" cy="58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618" y="428701"/>
            <a:ext cx="965200" cy="5842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1" t="-1" b="-16578"/>
          <a:stretch/>
        </p:blipFill>
        <p:spPr>
          <a:xfrm>
            <a:off x="3667453" y="4815697"/>
            <a:ext cx="3777852" cy="3849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946" y="4386943"/>
            <a:ext cx="879154" cy="3413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9302" y="4413879"/>
            <a:ext cx="889497" cy="3413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6188" y="4466806"/>
            <a:ext cx="899840" cy="34131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52329" y="5260071"/>
            <a:ext cx="263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Rendition: </a:t>
            </a:r>
            <a:r>
              <a:rPr lang="en-US" b="1" dirty="0" err="1"/>
              <a:t>Hopf</a:t>
            </a:r>
            <a:r>
              <a:rPr lang="en-US" b="1" dirty="0"/>
              <a:t> </a:t>
            </a:r>
            <a:r>
              <a:rPr lang="en-US" b="1" dirty="0" err="1"/>
              <a:t>Fibration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418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4183" y="4724233"/>
            <a:ext cx="8430753" cy="13440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 Volume  (surface area) of the unit </a:t>
            </a:r>
            <a:r>
              <a:rPr lang="en-US" sz="1900" dirty="0" err="1">
                <a:latin typeface="Lucida Grande" charset="0"/>
                <a:ea typeface="Lucida Grande" charset="0"/>
                <a:cs typeface="Lucida Grande" charset="0"/>
              </a:rPr>
              <a:t>hypersphere</a:t>
            </a:r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 in </a:t>
            </a:r>
            <a:r>
              <a:rPr lang="en-US" sz="2400" b="1" dirty="0">
                <a:solidFill>
                  <a:srgbClr val="002060"/>
                </a:solidFill>
                <a:latin typeface="Lucida Grande" charset="0"/>
                <a:ea typeface="Lucida Grande" charset="0"/>
                <a:cs typeface="Lucida Grande" charset="0"/>
              </a:rPr>
              <a:t>n</a:t>
            </a:r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</a:rPr>
              <a:t>beta</a:t>
            </a:r>
            <a:r>
              <a:rPr lang="en-US" sz="1900" dirty="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dimensions</a:t>
            </a: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778" y="5703577"/>
            <a:ext cx="752176" cy="2640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912" y="5454305"/>
            <a:ext cx="3438144" cy="51333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78599" y="1521613"/>
            <a:ext cx="8263634" cy="1280493"/>
            <a:chOff x="429768" y="2977803"/>
            <a:chExt cx="8263634" cy="1280493"/>
          </a:xfrm>
        </p:grpSpPr>
        <p:sp>
          <p:nvSpPr>
            <p:cNvPr id="19" name="Rectangle 18"/>
            <p:cNvSpPr/>
            <p:nvPr/>
          </p:nvSpPr>
          <p:spPr>
            <a:xfrm>
              <a:off x="429768" y="2977803"/>
              <a:ext cx="8263634" cy="12804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900" dirty="0">
                  <a:latin typeface="Lucida Grande" charset="0"/>
                  <a:ea typeface="Lucida Grande" charset="0"/>
                  <a:cs typeface="Lucida Grande" charset="0"/>
                </a:rPr>
                <a:t>Volume  (surface area) of the unit </a:t>
              </a:r>
              <a:r>
                <a:rPr lang="en-US" sz="1900" dirty="0" err="1">
                  <a:latin typeface="Lucida Grande" charset="0"/>
                  <a:ea typeface="Lucida Grande" charset="0"/>
                  <a:cs typeface="Lucida Grande" charset="0"/>
                </a:rPr>
                <a:t>hypersphere</a:t>
              </a:r>
              <a:r>
                <a:rPr lang="en-US" sz="1900" dirty="0">
                  <a:latin typeface="Lucida Grande" charset="0"/>
                  <a:ea typeface="Lucida Grande" charset="0"/>
                  <a:cs typeface="Lucida Grande" charset="0"/>
                </a:rPr>
                <a:t> in </a:t>
              </a:r>
              <a:r>
                <a:rPr lang="en-US" sz="2400" b="1" dirty="0">
                  <a:solidFill>
                    <a:srgbClr val="002060"/>
                  </a:solidFill>
                  <a:latin typeface="Lucida Grande" charset="0"/>
                  <a:ea typeface="Lucida Grande" charset="0"/>
                  <a:cs typeface="Lucida Grande" charset="0"/>
                </a:rPr>
                <a:t>n</a:t>
              </a:r>
              <a:r>
                <a:rPr lang="en-US" sz="1900" dirty="0">
                  <a:latin typeface="Lucida Grande" charset="0"/>
                  <a:ea typeface="Lucida Grande" charset="0"/>
                  <a:cs typeface="Lucida Grande" charset="0"/>
                </a:rPr>
                <a:t> </a:t>
              </a:r>
              <a:r>
                <a:rPr lang="en-US" sz="1900" b="1" dirty="0">
                  <a:solidFill>
                    <a:srgbClr val="FF0000"/>
                  </a:solidFill>
                  <a:latin typeface="Lucida Grande" charset="0"/>
                  <a:ea typeface="Lucida Grande" charset="0"/>
                  <a:cs typeface="Lucida Grande" charset="0"/>
                </a:rPr>
                <a:t>real</a:t>
              </a:r>
              <a:r>
                <a:rPr lang="en-US" sz="1900" dirty="0">
                  <a:latin typeface="Lucida Grande" charset="0"/>
                  <a:ea typeface="Lucida Grande" charset="0"/>
                  <a:cs typeface="Lucida Grande" charset="0"/>
                </a:rPr>
                <a:t> dimensions</a:t>
              </a:r>
            </a:p>
            <a:p>
              <a:pPr algn="ctr"/>
              <a:endParaRPr lang="en-US" sz="1900" dirty="0">
                <a:latin typeface="Lucida Grande" charset="0"/>
                <a:ea typeface="Lucida Grande" charset="0"/>
                <a:cs typeface="Lucida Grande" charset="0"/>
              </a:endParaRPr>
            </a:p>
            <a:p>
              <a:pPr algn="ctr"/>
              <a:endParaRPr lang="en-US" sz="1900" dirty="0">
                <a:latin typeface="Lucida Grande" charset="0"/>
                <a:ea typeface="Lucida Grande" charset="0"/>
                <a:cs typeface="Lucida Grande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53410" y="3549816"/>
              <a:ext cx="2654300" cy="5461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98720" y="3858752"/>
              <a:ext cx="716630" cy="27822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78599" y="3046874"/>
            <a:ext cx="8264890" cy="1275783"/>
            <a:chOff x="577343" y="4736501"/>
            <a:chExt cx="8264890" cy="1275783"/>
          </a:xfrm>
          <a:solidFill>
            <a:schemeClr val="bg1">
              <a:lumMod val="95000"/>
            </a:schemeClr>
          </a:solidFill>
        </p:grpSpPr>
        <p:sp>
          <p:nvSpPr>
            <p:cNvPr id="23" name="Rectangle 22"/>
            <p:cNvSpPr/>
            <p:nvPr/>
          </p:nvSpPr>
          <p:spPr>
            <a:xfrm>
              <a:off x="577343" y="4736501"/>
              <a:ext cx="8264890" cy="1275783"/>
            </a:xfrm>
            <a:prstGeom prst="rect">
              <a:avLst/>
            </a:prstGeom>
            <a:grpFill/>
            <a:ln>
              <a:noFill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900" dirty="0">
                  <a:latin typeface="Lucida Grande" charset="0"/>
                  <a:ea typeface="Lucida Grande" charset="0"/>
                  <a:cs typeface="Lucida Grande" charset="0"/>
                </a:rPr>
                <a:t>Volume  (surface area) of the unit </a:t>
              </a:r>
              <a:r>
                <a:rPr lang="en-US" sz="1900" dirty="0" err="1">
                  <a:latin typeface="Lucida Grande" charset="0"/>
                  <a:ea typeface="Lucida Grande" charset="0"/>
                  <a:cs typeface="Lucida Grande" charset="0"/>
                </a:rPr>
                <a:t>hypersphere</a:t>
              </a:r>
              <a:r>
                <a:rPr lang="en-US" sz="1900" dirty="0">
                  <a:latin typeface="Lucida Grande" charset="0"/>
                  <a:ea typeface="Lucida Grande" charset="0"/>
                  <a:cs typeface="Lucida Grande" charset="0"/>
                </a:rPr>
                <a:t> in </a:t>
              </a:r>
              <a:r>
                <a:rPr lang="en-US" sz="2400" b="1" dirty="0">
                  <a:solidFill>
                    <a:srgbClr val="002060"/>
                  </a:solidFill>
                  <a:latin typeface="Lucida Grande" charset="0"/>
                  <a:ea typeface="Lucida Grande" charset="0"/>
                  <a:cs typeface="Lucida Grande" charset="0"/>
                </a:rPr>
                <a:t>1</a:t>
              </a:r>
              <a:r>
                <a:rPr lang="en-US" sz="1900" dirty="0">
                  <a:latin typeface="Lucida Grande" charset="0"/>
                  <a:ea typeface="Lucida Grande" charset="0"/>
                  <a:cs typeface="Lucida Grande" charset="0"/>
                </a:rPr>
                <a:t> </a:t>
              </a:r>
              <a:r>
                <a:rPr lang="en-US" sz="1900" b="1" dirty="0">
                  <a:solidFill>
                    <a:srgbClr val="FF0000"/>
                  </a:solidFill>
                  <a:latin typeface="Lucida Grande" charset="0"/>
                  <a:ea typeface="Lucida Grande" charset="0"/>
                  <a:cs typeface="Lucida Grande" charset="0"/>
                </a:rPr>
                <a:t>beta</a:t>
              </a:r>
              <a:r>
                <a:rPr lang="en-US" sz="1900" dirty="0">
                  <a:solidFill>
                    <a:srgbClr val="FF0000"/>
                  </a:solidFill>
                  <a:latin typeface="Lucida Grande" charset="0"/>
                  <a:ea typeface="Lucida Grande" charset="0"/>
                  <a:cs typeface="Lucida Grande" charset="0"/>
                </a:rPr>
                <a:t> </a:t>
              </a:r>
              <a:r>
                <a:rPr lang="en-US" sz="1900" dirty="0">
                  <a:latin typeface="Lucida Grande" charset="0"/>
                  <a:ea typeface="Lucida Grande" charset="0"/>
                  <a:cs typeface="Lucida Grande" charset="0"/>
                </a:rPr>
                <a:t>dimension</a:t>
              </a:r>
            </a:p>
            <a:p>
              <a:pPr algn="ctr"/>
              <a:endParaRPr lang="en-US" sz="1900" dirty="0">
                <a:latin typeface="Lucida Grande" charset="0"/>
                <a:ea typeface="Lucida Grande" charset="0"/>
                <a:cs typeface="Lucida Grande" charset="0"/>
              </a:endParaRPr>
            </a:p>
            <a:p>
              <a:pPr algn="ctr"/>
              <a:endParaRPr lang="en-US" sz="1900" dirty="0">
                <a:latin typeface="Lucida Grande" charset="0"/>
                <a:ea typeface="Lucida Grande" charset="0"/>
                <a:cs typeface="Lucida Grande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06750" y="5399633"/>
              <a:ext cx="2730500" cy="546100"/>
            </a:xfrm>
            <a:prstGeom prst="rect">
              <a:avLst/>
            </a:prstGeom>
            <a:grpFill/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10749" y="5540652"/>
              <a:ext cx="752176" cy="26406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678887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14" t="28187" r="4101"/>
          <a:stretch/>
        </p:blipFill>
        <p:spPr>
          <a:xfrm>
            <a:off x="175160" y="153280"/>
            <a:ext cx="4181993" cy="180165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05" y="2961762"/>
            <a:ext cx="4530459" cy="137393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442" y="2014558"/>
            <a:ext cx="3749517" cy="326111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4474" r="4062" b="7650"/>
          <a:stretch/>
        </p:blipFill>
        <p:spPr>
          <a:xfrm>
            <a:off x="4389996" y="142333"/>
            <a:ext cx="4707480" cy="18460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003" y="4358502"/>
            <a:ext cx="5045463" cy="2331178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34" name="Group 33"/>
          <p:cNvGrpSpPr/>
          <p:nvPr/>
        </p:nvGrpSpPr>
        <p:grpSpPr>
          <a:xfrm>
            <a:off x="5583307" y="5353917"/>
            <a:ext cx="3183004" cy="1335743"/>
            <a:chOff x="5857000" y="2518204"/>
            <a:chExt cx="3183004" cy="1335743"/>
          </a:xfrm>
        </p:grpSpPr>
        <p:sp>
          <p:nvSpPr>
            <p:cNvPr id="32" name="Rectangle 31"/>
            <p:cNvSpPr/>
            <p:nvPr/>
          </p:nvSpPr>
          <p:spPr>
            <a:xfrm>
              <a:off x="5857000" y="2518204"/>
              <a:ext cx="3141968" cy="13357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1" name="Group 74"/>
            <p:cNvGrpSpPr>
              <a:grpSpLocks noChangeAspect="1"/>
            </p:cNvGrpSpPr>
            <p:nvPr/>
          </p:nvGrpSpPr>
          <p:grpSpPr bwMode="auto">
            <a:xfrm>
              <a:off x="6373475" y="3023974"/>
              <a:ext cx="2438400" cy="762000"/>
              <a:chOff x="2112" y="960"/>
              <a:chExt cx="1536" cy="480"/>
            </a:xfrm>
          </p:grpSpPr>
          <p:sp>
            <p:nvSpPr>
              <p:cNvPr id="12" name="AutoShape 73"/>
              <p:cNvSpPr>
                <a:spLocks noChangeAspect="1" noChangeArrowheads="1" noTextEdit="1"/>
              </p:cNvSpPr>
              <p:nvPr/>
            </p:nvSpPr>
            <p:spPr bwMode="auto">
              <a:xfrm>
                <a:off x="2112" y="960"/>
                <a:ext cx="1536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75"/>
              <p:cNvSpPr>
                <a:spLocks noChangeShapeType="1"/>
              </p:cNvSpPr>
              <p:nvPr/>
            </p:nvSpPr>
            <p:spPr bwMode="auto">
              <a:xfrm>
                <a:off x="2141" y="1194"/>
                <a:ext cx="274" cy="1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76"/>
              <p:cNvSpPr>
                <a:spLocks noChangeShapeType="1"/>
              </p:cNvSpPr>
              <p:nvPr/>
            </p:nvSpPr>
            <p:spPr bwMode="auto">
              <a:xfrm flipV="1">
                <a:off x="3045" y="1337"/>
                <a:ext cx="22" cy="11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77"/>
              <p:cNvSpPr>
                <a:spLocks noChangeShapeType="1"/>
              </p:cNvSpPr>
              <p:nvPr/>
            </p:nvSpPr>
            <p:spPr bwMode="auto">
              <a:xfrm>
                <a:off x="3067" y="1340"/>
                <a:ext cx="32" cy="6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78"/>
              <p:cNvSpPr>
                <a:spLocks noChangeShapeType="1"/>
              </p:cNvSpPr>
              <p:nvPr/>
            </p:nvSpPr>
            <p:spPr bwMode="auto">
              <a:xfrm flipV="1">
                <a:off x="3103" y="1216"/>
                <a:ext cx="42" cy="189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3145" y="1216"/>
                <a:ext cx="102" cy="1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80"/>
              <p:cNvSpPr>
                <a:spLocks noChangeShapeType="1"/>
              </p:cNvSpPr>
              <p:nvPr/>
            </p:nvSpPr>
            <p:spPr bwMode="auto">
              <a:xfrm>
                <a:off x="3027" y="1194"/>
                <a:ext cx="234" cy="1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Rectangle 81"/>
              <p:cNvSpPr>
                <a:spLocks noChangeArrowheads="1"/>
              </p:cNvSpPr>
              <p:nvPr/>
            </p:nvSpPr>
            <p:spPr bwMode="auto">
              <a:xfrm>
                <a:off x="3574" y="1093"/>
                <a:ext cx="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/>
                  <a:t>,</a:t>
                </a:r>
                <a:endParaRPr lang="en-US"/>
              </a:p>
            </p:txBody>
          </p:sp>
          <p:sp>
            <p:nvSpPr>
              <p:cNvPr id="20" name="Rectangle 82"/>
              <p:cNvSpPr>
                <a:spLocks noChangeArrowheads="1"/>
              </p:cNvSpPr>
              <p:nvPr/>
            </p:nvSpPr>
            <p:spPr bwMode="auto">
              <a:xfrm>
                <a:off x="3288" y="1093"/>
                <a:ext cx="27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/>
                  <a:t>dW </a:t>
                </a:r>
                <a:endParaRPr lang="en-US"/>
              </a:p>
            </p:txBody>
          </p:sp>
          <p:sp>
            <p:nvSpPr>
              <p:cNvPr id="21" name="Rectangle 83"/>
              <p:cNvSpPr>
                <a:spLocks noChangeArrowheads="1"/>
              </p:cNvSpPr>
              <p:nvPr/>
            </p:nvSpPr>
            <p:spPr bwMode="auto">
              <a:xfrm>
                <a:off x="3148" y="1226"/>
                <a:ext cx="8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/>
                  <a:t>β</a:t>
                </a:r>
                <a:endParaRPr lang="en-US"/>
              </a:p>
            </p:txBody>
          </p:sp>
          <p:sp>
            <p:nvSpPr>
              <p:cNvPr id="22" name="Rectangle 84"/>
              <p:cNvSpPr>
                <a:spLocks noChangeArrowheads="1"/>
              </p:cNvSpPr>
              <p:nvPr/>
            </p:nvSpPr>
            <p:spPr bwMode="auto">
              <a:xfrm>
                <a:off x="3103" y="995"/>
                <a:ext cx="8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/>
                  <a:t>2</a:t>
                </a:r>
                <a:endParaRPr lang="en-US"/>
              </a:p>
            </p:txBody>
          </p:sp>
          <p:sp>
            <p:nvSpPr>
              <p:cNvPr id="23" name="Rectangle 85"/>
              <p:cNvSpPr>
                <a:spLocks noChangeArrowheads="1"/>
              </p:cNvSpPr>
              <p:nvPr/>
            </p:nvSpPr>
            <p:spPr bwMode="auto">
              <a:xfrm>
                <a:off x="2940" y="1093"/>
                <a:ext cx="8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/>
                  <a:t>  </a:t>
                </a:r>
                <a:endParaRPr lang="en-US"/>
              </a:p>
            </p:txBody>
          </p:sp>
          <p:sp>
            <p:nvSpPr>
              <p:cNvPr id="24" name="Rectangle 86"/>
              <p:cNvSpPr>
                <a:spLocks noChangeArrowheads="1"/>
              </p:cNvSpPr>
              <p:nvPr/>
            </p:nvSpPr>
            <p:spPr bwMode="auto">
              <a:xfrm>
                <a:off x="2589" y="1093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dirty="0"/>
                  <a:t>  x  </a:t>
                </a:r>
                <a:endParaRPr lang="en-US" dirty="0"/>
              </a:p>
            </p:txBody>
          </p:sp>
          <p:sp>
            <p:nvSpPr>
              <p:cNvPr id="25" name="Rectangle 87"/>
              <p:cNvSpPr>
                <a:spLocks noChangeArrowheads="1"/>
              </p:cNvSpPr>
              <p:nvPr/>
            </p:nvSpPr>
            <p:spPr bwMode="auto">
              <a:xfrm>
                <a:off x="2415" y="1093"/>
                <a:ext cx="8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/>
                  <a:t>  </a:t>
                </a:r>
                <a:endParaRPr lang="en-US"/>
              </a:p>
            </p:txBody>
          </p:sp>
          <p:sp>
            <p:nvSpPr>
              <p:cNvPr id="26" name="Rectangle 88"/>
              <p:cNvSpPr>
                <a:spLocks noChangeArrowheads="1"/>
              </p:cNvSpPr>
              <p:nvPr/>
            </p:nvSpPr>
            <p:spPr bwMode="auto">
              <a:xfrm>
                <a:off x="2150" y="1215"/>
                <a:ext cx="16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/>
                  <a:t>dx</a:t>
                </a:r>
                <a:endParaRPr lang="en-US"/>
              </a:p>
            </p:txBody>
          </p:sp>
          <p:sp>
            <p:nvSpPr>
              <p:cNvPr id="27" name="Rectangle 89"/>
              <p:cNvSpPr>
                <a:spLocks noChangeArrowheads="1"/>
              </p:cNvSpPr>
              <p:nvPr/>
            </p:nvSpPr>
            <p:spPr bwMode="auto">
              <a:xfrm>
                <a:off x="2195" y="995"/>
                <a:ext cx="8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dirty="0"/>
                  <a:t>d</a:t>
                </a:r>
                <a:endParaRPr lang="en-US" dirty="0"/>
              </a:p>
            </p:txBody>
          </p:sp>
          <p:sp>
            <p:nvSpPr>
              <p:cNvPr id="28" name="Rectangle 90"/>
              <p:cNvSpPr>
                <a:spLocks noChangeArrowheads="1"/>
              </p:cNvSpPr>
              <p:nvPr/>
            </p:nvSpPr>
            <p:spPr bwMode="auto">
              <a:xfrm>
                <a:off x="2339" y="1203"/>
                <a:ext cx="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/>
                  <a:t>2</a:t>
                </a:r>
                <a:endParaRPr lang="en-US"/>
              </a:p>
            </p:txBody>
          </p:sp>
          <p:sp>
            <p:nvSpPr>
              <p:cNvPr id="29" name="Rectangle 91"/>
              <p:cNvSpPr>
                <a:spLocks noChangeArrowheads="1"/>
              </p:cNvSpPr>
              <p:nvPr/>
            </p:nvSpPr>
            <p:spPr bwMode="auto">
              <a:xfrm>
                <a:off x="2294" y="984"/>
                <a:ext cx="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/>
                  <a:t>2</a:t>
                </a:r>
                <a:endParaRPr lang="en-US"/>
              </a:p>
            </p:txBody>
          </p:sp>
          <p:sp>
            <p:nvSpPr>
              <p:cNvPr id="30" name="Rectangle 92"/>
              <p:cNvSpPr>
                <a:spLocks noChangeArrowheads="1"/>
              </p:cNvSpPr>
              <p:nvPr/>
            </p:nvSpPr>
            <p:spPr bwMode="auto">
              <a:xfrm>
                <a:off x="2847" y="1076"/>
                <a:ext cx="8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latin typeface="Symbol" charset="0"/>
                  </a:rPr>
                  <a:t>+</a:t>
                </a:r>
                <a:endParaRPr lang="en-US"/>
              </a:p>
            </p:txBody>
          </p:sp>
          <p:sp>
            <p:nvSpPr>
              <p:cNvPr id="31" name="Rectangle 93"/>
              <p:cNvSpPr>
                <a:spLocks noChangeArrowheads="1"/>
              </p:cNvSpPr>
              <p:nvPr/>
            </p:nvSpPr>
            <p:spPr bwMode="auto">
              <a:xfrm>
                <a:off x="2500" y="1076"/>
                <a:ext cx="8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latin typeface="Symbol" charset="0"/>
                  </a:rPr>
                  <a:t>-</a:t>
                </a:r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5955506" y="2616743"/>
              <a:ext cx="3084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Stochastic Operator Limit 2003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08005" y="2200691"/>
            <a:ext cx="4649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Ghosts and Shadows “Collage”</a:t>
            </a:r>
          </a:p>
        </p:txBody>
      </p:sp>
    </p:spTree>
    <p:extLst>
      <p:ext uri="{BB962C8B-B14F-4D97-AF65-F5344CB8AC3E}">
        <p14:creationId xmlns:p14="http://schemas.microsoft.com/office/powerpoint/2010/main" val="306882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 Ensembles Traditional Form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A and B are </a:t>
            </a:r>
            <a:r>
              <a:rPr lang="en-US" sz="24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randn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(m1,n)  </a:t>
            </a:r>
            <a:r>
              <a:rPr lang="en-US" dirty="0"/>
              <a:t>and </a:t>
            </a:r>
            <a:r>
              <a:rPr lang="en-US" sz="24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randn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(m2,n)</a:t>
            </a:r>
          </a:p>
          <a:p>
            <a:pPr lvl="1"/>
            <a:r>
              <a:rPr lang="en-US" dirty="0" err="1"/>
              <a:t>iid</a:t>
            </a:r>
            <a:r>
              <a:rPr lang="en-US" dirty="0"/>
              <a:t> standard </a:t>
            </a:r>
            <a:r>
              <a:rPr lang="en-US" dirty="0" err="1"/>
              <a:t>normals</a:t>
            </a:r>
            <a:r>
              <a:rPr lang="en-US" dirty="0"/>
              <a:t>, let’s assume m1 and m2 &gt;= n</a:t>
            </a:r>
          </a:p>
          <a:p>
            <a:r>
              <a:rPr lang="en-US" dirty="0"/>
              <a:t>The eigenvalues of the “MANOVA” matrix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 in Symmetric Form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201" y="3493403"/>
            <a:ext cx="3311598" cy="448104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07" y="5058408"/>
            <a:ext cx="6573215" cy="4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16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 Ensembles Traditional Form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A and B are </a:t>
            </a:r>
            <a:r>
              <a:rPr lang="en-US" sz="24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randn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(m1,n)  </a:t>
            </a:r>
            <a:r>
              <a:rPr lang="en-US" dirty="0"/>
              <a:t>and </a:t>
            </a:r>
            <a:r>
              <a:rPr lang="en-US" sz="24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randn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(m2,n)</a:t>
            </a:r>
          </a:p>
          <a:p>
            <a:pPr lvl="1"/>
            <a:r>
              <a:rPr lang="en-US" dirty="0" err="1"/>
              <a:t>iid</a:t>
            </a:r>
            <a:r>
              <a:rPr lang="en-US" dirty="0"/>
              <a:t> standard </a:t>
            </a:r>
            <a:r>
              <a:rPr lang="en-US" dirty="0" err="1"/>
              <a:t>normals</a:t>
            </a:r>
            <a:r>
              <a:rPr lang="en-US" dirty="0"/>
              <a:t>, let’s assume m1 and m2 &gt;= n</a:t>
            </a:r>
          </a:p>
          <a:p>
            <a:r>
              <a:rPr lang="en-US" dirty="0"/>
              <a:t>The eigenvalues of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Joint Eigenvalue Distribution (1939):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201" y="3493403"/>
            <a:ext cx="3311598" cy="448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26" y="5052778"/>
            <a:ext cx="7476565" cy="8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95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 Ensembles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316069"/>
          </a:xfrm>
        </p:spPr>
        <p:txBody>
          <a:bodyPr>
            <a:normAutofit/>
          </a:bodyPr>
          <a:lstStyle/>
          <a:p>
            <a:r>
              <a:rPr lang="en-US" dirty="0"/>
              <a:t>Compute the eigenvalues of</a:t>
            </a:r>
          </a:p>
          <a:p>
            <a:endParaRPr lang="en-US" dirty="0"/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290" y="2596905"/>
            <a:ext cx="3848100" cy="520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7973" y="3408831"/>
            <a:ext cx="8051508" cy="15041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[~,~,~,</a:t>
            </a:r>
            <a:r>
              <a:rPr lang="en-US" sz="2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c,s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] = </a:t>
            </a:r>
            <a:r>
              <a:rPr lang="en-US" sz="2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gsvd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randn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(m1,n),</a:t>
            </a:r>
            <a:r>
              <a:rPr lang="en-US" sz="2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randn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(m2,n))</a:t>
            </a: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r>
              <a:rPr lang="en-US" sz="2800" b="1" dirty="0" err="1">
                <a:latin typeface="Comic Sans MS" panose="030F0702030302020204" pitchFamily="66" charset="0"/>
              </a:rPr>
              <a:t>eigs</a:t>
            </a:r>
            <a:r>
              <a:rPr lang="en-US" sz="2800" b="1" dirty="0">
                <a:latin typeface="Comic Sans MS" panose="030F0702030302020204" pitchFamily="66" charset="0"/>
              </a:rPr>
              <a:t> = c^2</a:t>
            </a:r>
          </a:p>
        </p:txBody>
      </p:sp>
    </p:spTree>
    <p:extLst>
      <p:ext uri="{BB962C8B-B14F-4D97-AF65-F5344CB8AC3E}">
        <p14:creationId xmlns:p14="http://schemas.microsoft.com/office/powerpoint/2010/main" val="2791947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6189471" y="5964834"/>
            <a:ext cx="1842679" cy="490940"/>
          </a:xfrm>
          <a:prstGeom prst="ellipse">
            <a:avLst/>
          </a:prstGeom>
          <a:solidFill>
            <a:schemeClr val="accent1">
              <a:alpha val="7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469187" cy="1239838"/>
          </a:xfrm>
        </p:spPr>
        <p:txBody>
          <a:bodyPr>
            <a:normAutofit fontScale="90000"/>
          </a:bodyPr>
          <a:lstStyle/>
          <a:p>
            <a:r>
              <a:rPr lang="en-US" dirty="0"/>
              <a:t>The Jacobi Ensemble:</a:t>
            </a:r>
            <a:br>
              <a:rPr lang="en-US" dirty="0"/>
            </a:br>
            <a:r>
              <a:rPr lang="en-US" dirty="0"/>
              <a:t>Geometric Interpretation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670" y="1399944"/>
            <a:ext cx="7829689" cy="1148442"/>
          </a:xfrm>
        </p:spPr>
        <p:txBody>
          <a:bodyPr>
            <a:normAutofit/>
          </a:bodyPr>
          <a:lstStyle/>
          <a:p>
            <a:r>
              <a:rPr lang="en-US" dirty="0"/>
              <a:t>Take </a:t>
            </a:r>
            <a:r>
              <a:rPr lang="en-US" dirty="0">
                <a:solidFill>
                  <a:srgbClr val="FF0000"/>
                </a:solidFill>
              </a:rPr>
              <a:t>reference </a:t>
            </a:r>
            <a:r>
              <a:rPr lang="en-US" dirty="0"/>
              <a:t>            dimensional subspace of </a:t>
            </a:r>
          </a:p>
          <a:p>
            <a:r>
              <a:rPr lang="en-US" dirty="0"/>
              <a:t>Take  </a:t>
            </a:r>
            <a:r>
              <a:rPr lang="en-US" b="1" dirty="0">
                <a:solidFill>
                  <a:srgbClr val="066DEA"/>
                </a:solidFill>
              </a:rPr>
              <a:t>random</a:t>
            </a:r>
            <a:r>
              <a:rPr lang="en-US" dirty="0">
                <a:solidFill>
                  <a:srgbClr val="066DEA"/>
                </a:solidFill>
              </a:rPr>
              <a:t>               </a:t>
            </a:r>
            <a:r>
              <a:rPr lang="en-US" dirty="0"/>
              <a:t>dimensional subspace of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 rot="20303734">
            <a:off x="6109696" y="5474518"/>
            <a:ext cx="1954979" cy="665675"/>
          </a:xfrm>
          <a:prstGeom prst="ellipse">
            <a:avLst/>
          </a:prstGeom>
          <a:noFill/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2052" name="Picture 4" descr="http://www.bostonbakesforbreastcancer.org/wp-content/uploads/2012/03/su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281" y="4159618"/>
            <a:ext cx="824081" cy="76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7035322" y="4884058"/>
            <a:ext cx="0" cy="50257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441206" y="2629209"/>
            <a:ext cx="8386788" cy="12872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latin typeface="Lucida Sans Unicode" charset="0"/>
                <a:ea typeface="Lucida Sans Unicode" charset="0"/>
                <a:cs typeface="Lucida Sans Unicode" charset="0"/>
              </a:rPr>
              <a:t>Jacobi ensemble</a:t>
            </a:r>
          </a:p>
          <a:p>
            <a:pPr algn="ctr"/>
            <a:r>
              <a:rPr lang="en-US" sz="2200" dirty="0">
                <a:latin typeface="Lucida Sans Unicode" charset="0"/>
                <a:ea typeface="Lucida Sans Unicode" charset="0"/>
                <a:cs typeface="Lucida Sans Unicode" charset="0"/>
              </a:rPr>
              <a:t>The shadow of the unit ball in the </a:t>
            </a:r>
            <a:r>
              <a:rPr lang="en-US" sz="2200" dirty="0">
                <a:solidFill>
                  <a:srgbClr val="066DEA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random</a:t>
            </a:r>
            <a:r>
              <a:rPr lang="en-US" sz="2200" dirty="0">
                <a:latin typeface="Lucida Sans Unicode" charset="0"/>
                <a:ea typeface="Lucida Sans Unicode" charset="0"/>
                <a:cs typeface="Lucida Sans Unicode" charset="0"/>
              </a:rPr>
              <a:t> subspace when projected onto the </a:t>
            </a:r>
            <a:r>
              <a:rPr lang="en-US" sz="2200" dirty="0">
                <a:solidFill>
                  <a:srgbClr val="FF0000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reference </a:t>
            </a:r>
            <a:r>
              <a:rPr lang="en-US" sz="2200" dirty="0">
                <a:latin typeface="Lucida Sans Unicode" charset="0"/>
                <a:ea typeface="Lucida Sans Unicode" charset="0"/>
                <a:cs typeface="Lucida Sans Unicode" charset="0"/>
              </a:rPr>
              <a:t>subspace is an ellipsoid </a:t>
            </a:r>
            <a:endParaRPr lang="en-US" sz="2800" b="1" dirty="0"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algn="ctr"/>
            <a:endParaRPr lang="en-US" sz="2800" b="1" dirty="0"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4994" y="4781646"/>
            <a:ext cx="55608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Lucida Sans Unicode" charset="0"/>
                <a:ea typeface="Lucida Sans Unicode" charset="0"/>
                <a:cs typeface="Lucida Sans Unicode" charset="0"/>
              </a:rPr>
              <a:t>The semi-axes lengths are the Jacobi ensemble cosines.  </a:t>
            </a:r>
          </a:p>
          <a:p>
            <a:r>
              <a:rPr lang="en-US" sz="2000" dirty="0">
                <a:latin typeface="Lucida Sans Unicode" charset="0"/>
                <a:ea typeface="Lucida Sans Unicode" charset="0"/>
                <a:cs typeface="Lucida Sans Unicode" charset="0"/>
              </a:rPr>
              <a:t>(MANOVA Convention=Squared cosines)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688" y="1515457"/>
            <a:ext cx="419733" cy="2266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790" y="1531532"/>
            <a:ext cx="839898" cy="2375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482" y="2036156"/>
            <a:ext cx="839898" cy="2375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687" y="2020081"/>
            <a:ext cx="419733" cy="22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89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1022476" y="1810551"/>
            <a:ext cx="886677" cy="17280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1022476" y="4151399"/>
            <a:ext cx="886677" cy="17280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909153" y="4151398"/>
            <a:ext cx="886677" cy="17280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390" y="6021467"/>
            <a:ext cx="721741" cy="12780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60060" y="314903"/>
            <a:ext cx="8147895" cy="1090208"/>
            <a:chOff x="320602" y="191380"/>
            <a:chExt cx="8147895" cy="1090208"/>
          </a:xfrm>
        </p:grpSpPr>
        <p:sp>
          <p:nvSpPr>
            <p:cNvPr id="24" name="Rectangle 23"/>
            <p:cNvSpPr/>
            <p:nvPr/>
          </p:nvSpPr>
          <p:spPr>
            <a:xfrm>
              <a:off x="320602" y="191380"/>
              <a:ext cx="8147895" cy="10902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3200" b="1" i="1" dirty="0" err="1">
                  <a:latin typeface="Lucida Grande" charset="0"/>
                  <a:ea typeface="Lucida Grande" charset="0"/>
                  <a:cs typeface="Lucida Grande" charset="0"/>
                </a:rPr>
                <a:t>Stiefel</a:t>
              </a:r>
              <a:r>
                <a:rPr lang="en-US" sz="3200" b="1" i="1" dirty="0">
                  <a:latin typeface="Lucida Grande" charset="0"/>
                  <a:ea typeface="Lucida Grande" charset="0"/>
                  <a:cs typeface="Lucida Grande" charset="0"/>
                </a:rPr>
                <a:t> Manifold : </a:t>
              </a:r>
            </a:p>
            <a:p>
              <a:r>
                <a:rPr lang="en-US" sz="2400" b="1" dirty="0">
                  <a:latin typeface="Lucida Grande" charset="0"/>
                  <a:ea typeface="Lucida Grande" charset="0"/>
                  <a:cs typeface="Lucida Grande" charset="0"/>
                </a:rPr>
                <a:t>set of </a:t>
              </a:r>
              <a:r>
                <a:rPr lang="en-US" sz="2400" b="1" dirty="0">
                  <a:solidFill>
                    <a:srgbClr val="FF0000"/>
                  </a:solidFill>
                  <a:latin typeface="Lucida Grande" charset="0"/>
                  <a:ea typeface="Lucida Grande" charset="0"/>
                  <a:cs typeface="Lucida Grande" charset="0"/>
                </a:rPr>
                <a:t>n</a:t>
              </a:r>
              <a:r>
                <a:rPr lang="en-US" sz="2400" b="1" dirty="0">
                  <a:latin typeface="Lucida Grande" charset="0"/>
                  <a:ea typeface="Lucida Grande" charset="0"/>
                  <a:cs typeface="Lucida Grande" charset="0"/>
                </a:rPr>
                <a:t>-dim (orthonormal) frames in  </a:t>
              </a:r>
              <a:endParaRPr lang="en-US" sz="2400" b="1" i="1" dirty="0">
                <a:latin typeface="Lucida Grande" charset="0"/>
                <a:ea typeface="Lucida Grande" charset="0"/>
                <a:cs typeface="Lucida Grande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2763" y="774516"/>
              <a:ext cx="549381" cy="29666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53945" y="841535"/>
              <a:ext cx="811966" cy="229647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3749439" y="4926497"/>
            <a:ext cx="2427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ill Sans MT" charset="0"/>
                <a:ea typeface="Gill Sans MT" charset="0"/>
                <a:cs typeface="Gill Sans MT" charset="0"/>
                <a:sym typeface="Wingdings"/>
              </a:rPr>
              <a:t>Equivalence Class =  </a:t>
            </a:r>
            <a:endParaRPr lang="en-US" dirty="0">
              <a:latin typeface="Gill Sans MT" charset="0"/>
              <a:ea typeface="Gill Sans MT" charset="0"/>
              <a:cs typeface="Gill Sans MT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l="42484" t="-20012" b="-1"/>
          <a:stretch/>
        </p:blipFill>
        <p:spPr>
          <a:xfrm>
            <a:off x="5152994" y="5904399"/>
            <a:ext cx="2210102" cy="364596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55" y="4640494"/>
            <a:ext cx="2747694" cy="1012921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820" y="2412540"/>
            <a:ext cx="329314" cy="34198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00" y="4824970"/>
            <a:ext cx="329314" cy="34198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19" y="4737609"/>
            <a:ext cx="596900" cy="4318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487" y="2464910"/>
            <a:ext cx="1407042" cy="341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265" y="4737609"/>
            <a:ext cx="474814" cy="278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852" y="2635904"/>
            <a:ext cx="283227" cy="1553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964" y="5156107"/>
            <a:ext cx="283227" cy="1553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04688" y="3637272"/>
            <a:ext cx="179854" cy="1528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1199" y="6006314"/>
            <a:ext cx="168189" cy="1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92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70" y="-51342"/>
            <a:ext cx="7886700" cy="1325563"/>
          </a:xfrm>
        </p:spPr>
        <p:txBody>
          <a:bodyPr/>
          <a:lstStyle/>
          <a:p>
            <a:r>
              <a:rPr lang="en-US" dirty="0"/>
              <a:t>Two Big Ideas I enjoy mulling over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67" y="956186"/>
            <a:ext cx="3039621" cy="2471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63510" y="41167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57041" y="3547678"/>
            <a:ext cx="4697226" cy="2575645"/>
            <a:chOff x="361146" y="3697974"/>
            <a:chExt cx="4697226" cy="257564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1146" y="3697974"/>
              <a:ext cx="4697226" cy="25756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500" y="5156552"/>
              <a:ext cx="639145" cy="3562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2168737" y="5126427"/>
              <a:ext cx="10175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I believe </a:t>
              </a:r>
            </a:p>
            <a:p>
              <a:pPr algn="ctr"/>
              <a:r>
                <a:rPr lang="en-US" dirty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in beta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02232" y="4758252"/>
              <a:ext cx="135686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Beta is </a:t>
              </a:r>
            </a:p>
            <a:p>
              <a:pPr algn="ctr"/>
              <a:r>
                <a:rPr lang="en-US" sz="1600" dirty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NOT</a:t>
              </a:r>
            </a:p>
            <a:p>
              <a:pPr algn="ctr"/>
              <a:r>
                <a:rPr lang="en-US" sz="1600" dirty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just</a:t>
              </a:r>
            </a:p>
            <a:p>
              <a:pPr algn="ctr"/>
              <a:r>
                <a:rPr lang="en-US" sz="1600" dirty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1,2,4 anymore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592696" y="3563654"/>
            <a:ext cx="286488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not 1,2,4 or even integer </a:t>
            </a:r>
          </a:p>
          <a:p>
            <a:r>
              <a:rPr lang="en-US" dirty="0"/>
              <a:t>has a </a:t>
            </a:r>
            <a:r>
              <a:rPr lang="en-US" b="1" dirty="0"/>
              <a:t>ghost</a:t>
            </a:r>
            <a:r>
              <a:rPr lang="en-US" dirty="0"/>
              <a:t> like existence</a:t>
            </a:r>
          </a:p>
          <a:p>
            <a:endParaRPr lang="en-US" dirty="0"/>
          </a:p>
          <a:p>
            <a:r>
              <a:rPr lang="en-US" dirty="0"/>
              <a:t>Today want to emphasize its</a:t>
            </a:r>
          </a:p>
          <a:p>
            <a:r>
              <a:rPr lang="en-US" dirty="0"/>
              <a:t>Appearance in</a:t>
            </a:r>
          </a:p>
          <a:p>
            <a:endParaRPr lang="en-US" dirty="0"/>
          </a:p>
          <a:p>
            <a:pPr marL="285750" indent="-285750">
              <a:buFontTx/>
              <a:buChar char="•"/>
            </a:pPr>
            <a:r>
              <a:rPr lang="en-US" dirty="0" err="1"/>
              <a:t>Selberg</a:t>
            </a:r>
            <a:r>
              <a:rPr lang="en-US" dirty="0"/>
              <a:t> Constants</a:t>
            </a:r>
          </a:p>
          <a:p>
            <a:pPr marL="285750" indent="-285750">
              <a:buFontTx/>
              <a:buChar char="•"/>
            </a:pPr>
            <a:r>
              <a:rPr lang="en-US" dirty="0"/>
              <a:t>Differential Geometry</a:t>
            </a:r>
          </a:p>
          <a:p>
            <a:pPr marL="285750" indent="-285750">
              <a:buFontTx/>
              <a:buChar char="•"/>
            </a:pPr>
            <a:r>
              <a:rPr lang="en-US" dirty="0" err="1"/>
              <a:t>Jacobian</a:t>
            </a:r>
            <a:r>
              <a:rPr lang="en-US" dirty="0"/>
              <a:t> Computations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663017"/>
              </p:ext>
            </p:extLst>
          </p:nvPr>
        </p:nvGraphicFramePr>
        <p:xfrm>
          <a:off x="3419688" y="1197817"/>
          <a:ext cx="5600744" cy="1988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5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4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1.</a:t>
                      </a:r>
                      <a:r>
                        <a:rPr lang="en-US" b="1" baseline="0" dirty="0"/>
                        <a:t> Deep significance of </a:t>
                      </a:r>
                      <a:r>
                        <a:rPr lang="en-US" b="1" baseline="0" dirty="0" err="1"/>
                        <a:t>Hermite</a:t>
                      </a:r>
                      <a:r>
                        <a:rPr lang="en-US" b="1" baseline="0" dirty="0"/>
                        <a:t>/</a:t>
                      </a:r>
                      <a:r>
                        <a:rPr lang="en-US" b="1" baseline="0" dirty="0" err="1"/>
                        <a:t>Laguerre</a:t>
                      </a:r>
                      <a:r>
                        <a:rPr lang="en-US" b="1" baseline="0" dirty="0"/>
                        <a:t>/Jacobi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28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Hermite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eig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symmetric eigenvalue problem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47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Laguerre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svd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singular value decomposition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8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Jacobi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gsvd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generalized singular value decomposition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7" name="Picture 16" descr="latex-image-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4" t="-7135"/>
          <a:stretch/>
        </p:blipFill>
        <p:spPr>
          <a:xfrm>
            <a:off x="5703712" y="3624025"/>
            <a:ext cx="164214" cy="284839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946491"/>
              </p:ext>
            </p:extLst>
          </p:nvPr>
        </p:nvGraphicFramePr>
        <p:xfrm>
          <a:off x="1083814" y="6251714"/>
          <a:ext cx="2863378" cy="380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0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 Ghosts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405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>
            <a:spLocks/>
          </p:cNvSpPr>
          <p:nvPr/>
        </p:nvSpPr>
        <p:spPr>
          <a:xfrm>
            <a:off x="2049744" y="1780546"/>
            <a:ext cx="1728216" cy="172821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>
            <a:spLocks/>
          </p:cNvSpPr>
          <p:nvPr/>
        </p:nvSpPr>
        <p:spPr>
          <a:xfrm>
            <a:off x="3858789" y="1780546"/>
            <a:ext cx="1728216" cy="1728216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038740" y="1957202"/>
            <a:ext cx="1541052" cy="1540611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647" y="2527874"/>
            <a:ext cx="1183040" cy="29181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684244" y="2608892"/>
            <a:ext cx="437552" cy="5912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553" y="2380215"/>
            <a:ext cx="736676" cy="309739"/>
          </a:xfrm>
          <a:prstGeom prst="rect">
            <a:avLst/>
          </a:prstGeom>
        </p:spPr>
      </p:pic>
      <p:sp>
        <p:nvSpPr>
          <p:cNvPr id="55" name="Rectangle 54"/>
          <p:cNvSpPr>
            <a:spLocks/>
          </p:cNvSpPr>
          <p:nvPr/>
        </p:nvSpPr>
        <p:spPr>
          <a:xfrm>
            <a:off x="6294897" y="1802104"/>
            <a:ext cx="1728216" cy="1728216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ight Brace 56"/>
          <p:cNvSpPr/>
          <p:nvPr/>
        </p:nvSpPr>
        <p:spPr>
          <a:xfrm rot="5400000">
            <a:off x="4812421" y="1850006"/>
            <a:ext cx="301752" cy="3749040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775597" y="2400517"/>
            <a:ext cx="1240304" cy="1118854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" name="Picture 6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25" y="2822491"/>
            <a:ext cx="1179846" cy="202103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991" y="1836124"/>
            <a:ext cx="65689" cy="136852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6292558" y="1804958"/>
            <a:ext cx="488722" cy="595119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04" y="1892605"/>
            <a:ext cx="440710" cy="276068"/>
          </a:xfrm>
          <a:prstGeom prst="rect">
            <a:avLst/>
          </a:prstGeom>
        </p:spPr>
      </p:pic>
      <p:sp>
        <p:nvSpPr>
          <p:cNvPr id="69" name="Rectangle 68"/>
          <p:cNvSpPr>
            <a:spLocks/>
          </p:cNvSpPr>
          <p:nvPr/>
        </p:nvSpPr>
        <p:spPr>
          <a:xfrm>
            <a:off x="5261112" y="4290103"/>
            <a:ext cx="559172" cy="57290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3370" y="3961995"/>
            <a:ext cx="179854" cy="152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0960" y="4423842"/>
            <a:ext cx="696882" cy="293007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6574142" y="4383950"/>
            <a:ext cx="2250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ill Sans MT" charset="0"/>
                <a:ea typeface="Gill Sans MT" charset="0"/>
                <a:cs typeface="Gill Sans MT" charset="0"/>
              </a:rPr>
              <a:t>Householder matrices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42453" y="3936160"/>
            <a:ext cx="23845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Gill Sans MT" charset="0"/>
                <a:ea typeface="Gill Sans MT" charset="0"/>
                <a:cs typeface="Gill Sans MT" charset="0"/>
              </a:rPr>
              <a:t>Tall skinny </a:t>
            </a:r>
          </a:p>
          <a:p>
            <a:pPr algn="ctr"/>
            <a:r>
              <a:rPr lang="en-US" sz="2000" b="1" dirty="0">
                <a:latin typeface="Gill Sans MT" charset="0"/>
                <a:ea typeface="Gill Sans MT" charset="0"/>
                <a:cs typeface="Gill Sans MT" charset="0"/>
              </a:rPr>
              <a:t>orthogonal matrix</a:t>
            </a:r>
          </a:p>
        </p:txBody>
      </p:sp>
      <p:pic>
        <p:nvPicPr>
          <p:cNvPr id="73" name="Picture 72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80" y="4680712"/>
            <a:ext cx="1407042" cy="3419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16888" y="5607529"/>
            <a:ext cx="7798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Gill Sans MT" charset="0"/>
                <a:ea typeface="Gill Sans MT" charset="0"/>
                <a:cs typeface="Gill Sans MT" charset="0"/>
              </a:rPr>
              <a:t>From the Numerical Linear Algebra point of view </a:t>
            </a:r>
            <a:r>
              <a:rPr lang="is-IS" sz="2800" dirty="0">
                <a:solidFill>
                  <a:srgbClr val="FF0000"/>
                </a:solidFill>
                <a:latin typeface="Gill Sans MT" charset="0"/>
                <a:ea typeface="Gill Sans MT" charset="0"/>
                <a:cs typeface="Gill Sans MT" charset="0"/>
              </a:rPr>
              <a:t>…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9685" y="1809737"/>
            <a:ext cx="886677" cy="17280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66" y="2483446"/>
            <a:ext cx="329314" cy="34198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5642" y="2596122"/>
            <a:ext cx="283227" cy="1553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247" y="3648088"/>
            <a:ext cx="179854" cy="1528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523292" y="2404602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60060" y="314903"/>
            <a:ext cx="8147895" cy="1090208"/>
            <a:chOff x="320602" y="191380"/>
            <a:chExt cx="8147895" cy="1090208"/>
          </a:xfrm>
        </p:grpSpPr>
        <p:sp>
          <p:nvSpPr>
            <p:cNvPr id="40" name="Rectangle 39"/>
            <p:cNvSpPr/>
            <p:nvPr/>
          </p:nvSpPr>
          <p:spPr>
            <a:xfrm>
              <a:off x="320602" y="191380"/>
              <a:ext cx="8147895" cy="10902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3200" b="1" i="1" dirty="0" err="1">
                  <a:latin typeface="Lucida Grande" charset="0"/>
                  <a:ea typeface="Lucida Grande" charset="0"/>
                  <a:cs typeface="Lucida Grande" charset="0"/>
                </a:rPr>
                <a:t>Stiefel</a:t>
              </a:r>
              <a:r>
                <a:rPr lang="en-US" sz="3200" b="1" i="1" dirty="0">
                  <a:latin typeface="Lucida Grande" charset="0"/>
                  <a:ea typeface="Lucida Grande" charset="0"/>
                  <a:cs typeface="Lucida Grande" charset="0"/>
                </a:rPr>
                <a:t> Manifold (</a:t>
              </a:r>
              <a:r>
                <a:rPr lang="en-US" sz="3200" b="1" i="1" dirty="0">
                  <a:solidFill>
                    <a:srgbClr val="FF0000"/>
                  </a:solidFill>
                  <a:latin typeface="Lucida Grande" charset="0"/>
                  <a:ea typeface="Lucida Grande" charset="0"/>
                  <a:cs typeface="Lucida Grande" charset="0"/>
                </a:rPr>
                <a:t>Num. Lin. Alg.</a:t>
              </a:r>
              <a:r>
                <a:rPr lang="en-US" sz="3200" b="1" i="1" dirty="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</a:rPr>
                <a:t>)</a:t>
              </a:r>
              <a:endParaRPr lang="en-US" sz="3200" b="1" i="1" dirty="0">
                <a:latin typeface="Lucida Grande" charset="0"/>
                <a:ea typeface="Lucida Grande" charset="0"/>
                <a:cs typeface="Lucida Grande" charset="0"/>
              </a:endParaRPr>
            </a:p>
            <a:p>
              <a:r>
                <a:rPr lang="en-US" sz="2400" b="1" dirty="0">
                  <a:latin typeface="Lucida Grande" charset="0"/>
                  <a:ea typeface="Lucida Grande" charset="0"/>
                  <a:cs typeface="Lucida Grande" charset="0"/>
                </a:rPr>
                <a:t>set of </a:t>
              </a:r>
              <a:r>
                <a:rPr lang="en-US" sz="2400" b="1" dirty="0">
                  <a:solidFill>
                    <a:srgbClr val="FF0000"/>
                  </a:solidFill>
                  <a:latin typeface="Lucida Grande" charset="0"/>
                  <a:ea typeface="Lucida Grande" charset="0"/>
                  <a:cs typeface="Lucida Grande" charset="0"/>
                </a:rPr>
                <a:t>n</a:t>
              </a:r>
              <a:r>
                <a:rPr lang="en-US" sz="2400" b="1" dirty="0">
                  <a:latin typeface="Lucida Grande" charset="0"/>
                  <a:ea typeface="Lucida Grande" charset="0"/>
                  <a:cs typeface="Lucida Grande" charset="0"/>
                </a:rPr>
                <a:t>-dim (orthonormal) frames in  </a:t>
              </a:r>
              <a:endParaRPr lang="en-US" sz="2400" b="1" i="1" dirty="0">
                <a:latin typeface="Lucida Grande" charset="0"/>
                <a:ea typeface="Lucida Grande" charset="0"/>
                <a:cs typeface="Lucida Grande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412763" y="774516"/>
              <a:ext cx="549381" cy="296666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053945" y="841535"/>
              <a:ext cx="811966" cy="229647"/>
            </a:xfrm>
            <a:prstGeom prst="rect">
              <a:avLst/>
            </a:prstGeom>
          </p:spPr>
        </p:pic>
      </p:grpSp>
      <p:sp>
        <p:nvSpPr>
          <p:cNvPr id="44" name="Rectangle 43"/>
          <p:cNvSpPr/>
          <p:nvPr/>
        </p:nvSpPr>
        <p:spPr>
          <a:xfrm>
            <a:off x="8120353" y="1784170"/>
            <a:ext cx="701160" cy="1746150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Picture 44" descr="latex-image-1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35" b="-3862"/>
          <a:stretch/>
        </p:blipFill>
        <p:spPr>
          <a:xfrm>
            <a:off x="8258542" y="2150105"/>
            <a:ext cx="310488" cy="318168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>
            <a:off x="8120352" y="1780546"/>
            <a:ext cx="701161" cy="61953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894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539685" y="1809737"/>
            <a:ext cx="886677" cy="17280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66" y="2483446"/>
            <a:ext cx="329314" cy="341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42" y="2596122"/>
            <a:ext cx="283227" cy="1553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47" y="3648088"/>
            <a:ext cx="179854" cy="152876"/>
          </a:xfrm>
          <a:prstGeom prst="rect">
            <a:avLst/>
          </a:prstGeom>
        </p:spPr>
      </p:pic>
      <p:sp>
        <p:nvSpPr>
          <p:cNvPr id="47" name="Rectangle 46"/>
          <p:cNvSpPr>
            <a:spLocks/>
          </p:cNvSpPr>
          <p:nvPr/>
        </p:nvSpPr>
        <p:spPr>
          <a:xfrm>
            <a:off x="2049744" y="1780546"/>
            <a:ext cx="1728216" cy="172821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>
            <a:spLocks/>
          </p:cNvSpPr>
          <p:nvPr/>
        </p:nvSpPr>
        <p:spPr>
          <a:xfrm>
            <a:off x="3858789" y="1780546"/>
            <a:ext cx="1728216" cy="1728216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038740" y="1957202"/>
            <a:ext cx="1541052" cy="1540611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2647" y="2527874"/>
            <a:ext cx="1183040" cy="29181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5684244" y="2608892"/>
            <a:ext cx="437552" cy="5912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5553" y="2380215"/>
            <a:ext cx="736676" cy="309739"/>
          </a:xfrm>
          <a:prstGeom prst="rect">
            <a:avLst/>
          </a:prstGeom>
        </p:spPr>
      </p:pic>
      <p:sp>
        <p:nvSpPr>
          <p:cNvPr id="55" name="Rectangle 54"/>
          <p:cNvSpPr>
            <a:spLocks/>
          </p:cNvSpPr>
          <p:nvPr/>
        </p:nvSpPr>
        <p:spPr>
          <a:xfrm>
            <a:off x="6294897" y="1802104"/>
            <a:ext cx="1728216" cy="1728216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ight Brace 56"/>
          <p:cNvSpPr/>
          <p:nvPr/>
        </p:nvSpPr>
        <p:spPr>
          <a:xfrm rot="5400000">
            <a:off x="4812421" y="1850006"/>
            <a:ext cx="301752" cy="3749040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775597" y="2400517"/>
            <a:ext cx="1240304" cy="1118854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" name="Picture 6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25" y="2822491"/>
            <a:ext cx="1179846" cy="202103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991" y="1836124"/>
            <a:ext cx="65689" cy="136852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6292558" y="1804958"/>
            <a:ext cx="488722" cy="595119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04" y="1892605"/>
            <a:ext cx="440710" cy="276068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8120353" y="1784170"/>
            <a:ext cx="701160" cy="1746150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6" name="Picture 65" descr="latex-image-1.pdf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35" b="-3862"/>
          <a:stretch/>
        </p:blipFill>
        <p:spPr>
          <a:xfrm>
            <a:off x="8258542" y="2150105"/>
            <a:ext cx="310488" cy="318168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523292" y="2404602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8120352" y="1780546"/>
            <a:ext cx="701160" cy="74732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1290" y="4090043"/>
            <a:ext cx="149841" cy="127365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>
            <a:off x="520513" y="4299400"/>
            <a:ext cx="886677" cy="17280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584" y="6170797"/>
            <a:ext cx="149841" cy="127365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1407190" y="4299399"/>
            <a:ext cx="886677" cy="17280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4427" y="6169468"/>
            <a:ext cx="721741" cy="12780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6021" y="5127075"/>
            <a:ext cx="232254" cy="127365"/>
          </a:xfrm>
          <a:prstGeom prst="rect">
            <a:avLst/>
          </a:prstGeom>
        </p:spPr>
      </p:pic>
      <p:pic>
        <p:nvPicPr>
          <p:cNvPr id="81" name="Picture 8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37" y="4972971"/>
            <a:ext cx="329314" cy="341980"/>
          </a:xfrm>
          <a:prstGeom prst="rect">
            <a:avLst/>
          </a:prstGeom>
        </p:spPr>
      </p:pic>
      <p:pic>
        <p:nvPicPr>
          <p:cNvPr id="82" name="Picture 81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56" y="4885610"/>
            <a:ext cx="596900" cy="43180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2227468" y="4794057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84" name="Rectangle 83"/>
          <p:cNvSpPr>
            <a:spLocks/>
          </p:cNvSpPr>
          <p:nvPr/>
        </p:nvSpPr>
        <p:spPr>
          <a:xfrm>
            <a:off x="2511292" y="4284122"/>
            <a:ext cx="1728216" cy="172821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/>
          <p:cNvSpPr>
            <a:spLocks/>
          </p:cNvSpPr>
          <p:nvPr/>
        </p:nvSpPr>
        <p:spPr>
          <a:xfrm>
            <a:off x="4320337" y="4284122"/>
            <a:ext cx="1728216" cy="1728216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4500288" y="4460778"/>
            <a:ext cx="1541052" cy="1540611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195" y="5031450"/>
            <a:ext cx="1183040" cy="29181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4759" y="5034936"/>
            <a:ext cx="811838" cy="109708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7101" y="4883791"/>
            <a:ext cx="736676" cy="309739"/>
          </a:xfrm>
          <a:prstGeom prst="rect">
            <a:avLst/>
          </a:prstGeom>
        </p:spPr>
      </p:pic>
      <p:sp>
        <p:nvSpPr>
          <p:cNvPr id="90" name="Rectangle 89"/>
          <p:cNvSpPr>
            <a:spLocks/>
          </p:cNvSpPr>
          <p:nvPr/>
        </p:nvSpPr>
        <p:spPr>
          <a:xfrm>
            <a:off x="6979739" y="4294189"/>
            <a:ext cx="1728216" cy="1728216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ight Brace 90"/>
          <p:cNvSpPr/>
          <p:nvPr/>
        </p:nvSpPr>
        <p:spPr>
          <a:xfrm rot="5400000">
            <a:off x="5221849" y="4432318"/>
            <a:ext cx="301752" cy="3749040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7460439" y="4892602"/>
            <a:ext cx="1240304" cy="1118854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3" name="Picture 9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867" y="5314576"/>
            <a:ext cx="1179846" cy="202103"/>
          </a:xfrm>
          <a:prstGeom prst="rect">
            <a:avLst/>
          </a:prstGeom>
        </p:spPr>
      </p:pic>
      <p:pic>
        <p:nvPicPr>
          <p:cNvPr id="94" name="Picture 9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539" y="4339700"/>
            <a:ext cx="65689" cy="136852"/>
          </a:xfrm>
          <a:prstGeom prst="rect">
            <a:avLst/>
          </a:prstGeom>
        </p:spPr>
      </p:pic>
      <p:cxnSp>
        <p:nvCxnSpPr>
          <p:cNvPr id="95" name="Straight Connector 94"/>
          <p:cNvCxnSpPr/>
          <p:nvPr/>
        </p:nvCxnSpPr>
        <p:spPr>
          <a:xfrm>
            <a:off x="6977400" y="4297043"/>
            <a:ext cx="488722" cy="59511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6" name="Picture 95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92" y="4389188"/>
            <a:ext cx="489031" cy="30633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6856" y="6497937"/>
            <a:ext cx="149841" cy="127365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560060" y="314903"/>
            <a:ext cx="8147895" cy="1090208"/>
            <a:chOff x="320602" y="191380"/>
            <a:chExt cx="8147895" cy="1090208"/>
          </a:xfrm>
        </p:grpSpPr>
        <p:sp>
          <p:nvSpPr>
            <p:cNvPr id="56" name="Rectangle 55"/>
            <p:cNvSpPr/>
            <p:nvPr/>
          </p:nvSpPr>
          <p:spPr>
            <a:xfrm>
              <a:off x="320602" y="191380"/>
              <a:ext cx="8147895" cy="10902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3200" b="1" i="1" dirty="0" err="1">
                  <a:latin typeface="Lucida Grande" charset="0"/>
                  <a:ea typeface="Lucida Grande" charset="0"/>
                  <a:cs typeface="Lucida Grande" charset="0"/>
                </a:rPr>
                <a:t>Stiefel</a:t>
              </a:r>
              <a:r>
                <a:rPr lang="en-US" sz="3200" b="1" i="1" dirty="0">
                  <a:latin typeface="Lucida Grande" charset="0"/>
                  <a:ea typeface="Lucida Grande" charset="0"/>
                  <a:cs typeface="Lucida Grande" charset="0"/>
                </a:rPr>
                <a:t> Manifold (</a:t>
              </a:r>
              <a:r>
                <a:rPr lang="en-US" sz="3200" b="1" i="1" dirty="0">
                  <a:solidFill>
                    <a:srgbClr val="FF0000"/>
                  </a:solidFill>
                  <a:latin typeface="Lucida Grande" charset="0"/>
                  <a:ea typeface="Lucida Grande" charset="0"/>
                  <a:cs typeface="Lucida Grande" charset="0"/>
                </a:rPr>
                <a:t>Num. Lin. Alg.</a:t>
              </a:r>
              <a:r>
                <a:rPr lang="en-US" sz="3200" b="1" i="1" dirty="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</a:rPr>
                <a:t>)</a:t>
              </a:r>
              <a:endParaRPr lang="en-US" sz="3200" b="1" i="1" dirty="0">
                <a:latin typeface="Lucida Grande" charset="0"/>
                <a:ea typeface="Lucida Grande" charset="0"/>
                <a:cs typeface="Lucida Grande" charset="0"/>
              </a:endParaRPr>
            </a:p>
            <a:p>
              <a:r>
                <a:rPr lang="en-US" sz="2400" b="1" dirty="0">
                  <a:latin typeface="Lucida Grande" charset="0"/>
                  <a:ea typeface="Lucida Grande" charset="0"/>
                  <a:cs typeface="Lucida Grande" charset="0"/>
                </a:rPr>
                <a:t>set of </a:t>
              </a:r>
              <a:r>
                <a:rPr lang="en-US" sz="2400" b="1" dirty="0">
                  <a:solidFill>
                    <a:srgbClr val="FF0000"/>
                  </a:solidFill>
                  <a:latin typeface="Lucida Grande" charset="0"/>
                  <a:ea typeface="Lucida Grande" charset="0"/>
                  <a:cs typeface="Lucida Grande" charset="0"/>
                </a:rPr>
                <a:t>n</a:t>
              </a:r>
              <a:r>
                <a:rPr lang="en-US" sz="2400" b="1" dirty="0">
                  <a:latin typeface="Lucida Grande" charset="0"/>
                  <a:ea typeface="Lucida Grande" charset="0"/>
                  <a:cs typeface="Lucida Grande" charset="0"/>
                </a:rPr>
                <a:t>-dim (orthonormal) frames in  </a:t>
              </a:r>
              <a:endParaRPr lang="en-US" sz="2400" b="1" i="1" dirty="0">
                <a:latin typeface="Lucida Grande" charset="0"/>
                <a:ea typeface="Lucida Grande" charset="0"/>
                <a:cs typeface="Lucida Grande" charset="0"/>
              </a:endParaRP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12763" y="774516"/>
              <a:ext cx="549381" cy="296666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053945" y="841535"/>
              <a:ext cx="811966" cy="229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7183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124" y="0"/>
            <a:ext cx="62698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175" y="100852"/>
            <a:ext cx="3223245" cy="878431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Lucida Sans Unicode" charset="0"/>
                <a:ea typeface="Lucida Sans Unicode" charset="0"/>
                <a:cs typeface="Lucida Sans Unicode" charset="0"/>
              </a:rPr>
              <a:t>Q = </a:t>
            </a:r>
            <a:r>
              <a:rPr lang="en-US" sz="2800" b="1" dirty="0" err="1">
                <a:latin typeface="Lucida Sans Unicode" charset="0"/>
                <a:ea typeface="Lucida Sans Unicode" charset="0"/>
                <a:cs typeface="Lucida Sans Unicode" charset="0"/>
              </a:rPr>
              <a:t>Stiefel</a:t>
            </a:r>
            <a:r>
              <a:rPr lang="en-US" sz="2800" b="1" dirty="0">
                <a:latin typeface="Lucida Sans Unicode" charset="0"/>
                <a:ea typeface="Lucida Sans Unicode" charset="0"/>
                <a:cs typeface="Lucida Sans Unicode" charset="0"/>
              </a:rPr>
              <a:t> point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04" y="186128"/>
            <a:ext cx="1825833" cy="1234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3285" y="3284614"/>
            <a:ext cx="28933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Details:</a:t>
            </a:r>
          </a:p>
          <a:p>
            <a:r>
              <a:rPr lang="en-US" dirty="0"/>
              <a:t>WY Representation</a:t>
            </a:r>
          </a:p>
          <a:p>
            <a:r>
              <a:rPr lang="en-US" dirty="0"/>
              <a:t>Schreiber and van Loan</a:t>
            </a:r>
          </a:p>
          <a:p>
            <a:r>
              <a:rPr lang="en-US" dirty="0"/>
              <a:t>1989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product of Householders</a:t>
            </a:r>
          </a:p>
          <a:p>
            <a:r>
              <a:rPr lang="en-US" dirty="0"/>
              <a:t>Is much older</a:t>
            </a:r>
          </a:p>
        </p:txBody>
      </p:sp>
    </p:spTree>
    <p:extLst>
      <p:ext uri="{BB962C8B-B14F-4D97-AF65-F5344CB8AC3E}">
        <p14:creationId xmlns:p14="http://schemas.microsoft.com/office/powerpoint/2010/main" val="2544267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of the </a:t>
            </a:r>
            <a:r>
              <a:rPr lang="en-US" dirty="0" err="1"/>
              <a:t>Stiefel</a:t>
            </a:r>
            <a:r>
              <a:rPr lang="en-US" dirty="0"/>
              <a:t> Manifold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1432440" y="1689838"/>
            <a:ext cx="1728216" cy="172821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3241485" y="1689838"/>
            <a:ext cx="1728216" cy="1728216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21436" y="1866494"/>
            <a:ext cx="1541052" cy="1540611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343" y="2437166"/>
            <a:ext cx="1183040" cy="2918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907" y="2440652"/>
            <a:ext cx="811838" cy="1097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249" y="2289507"/>
            <a:ext cx="736676" cy="309739"/>
          </a:xfrm>
          <a:prstGeom prst="rect">
            <a:avLst/>
          </a:prstGeom>
        </p:spPr>
      </p:pic>
      <p:sp>
        <p:nvSpPr>
          <p:cNvPr id="11" name="Rectangle 10"/>
          <p:cNvSpPr>
            <a:spLocks/>
          </p:cNvSpPr>
          <p:nvPr/>
        </p:nvSpPr>
        <p:spPr>
          <a:xfrm>
            <a:off x="5900887" y="1699905"/>
            <a:ext cx="1728216" cy="1728216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 rot="5400000">
            <a:off x="4142997" y="1838034"/>
            <a:ext cx="301752" cy="3749040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81587" y="2298318"/>
            <a:ext cx="1240304" cy="1118854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15" y="2720292"/>
            <a:ext cx="1179846" cy="202103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687" y="1745416"/>
            <a:ext cx="65689" cy="13685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5898548" y="1702759"/>
            <a:ext cx="488722" cy="59511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40" y="1794904"/>
            <a:ext cx="489031" cy="3063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9829" y="3915450"/>
            <a:ext cx="149841" cy="12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91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of the </a:t>
            </a:r>
            <a:r>
              <a:rPr lang="en-US" dirty="0" err="1"/>
              <a:t>Stiefel</a:t>
            </a:r>
            <a:r>
              <a:rPr lang="en-US" dirty="0"/>
              <a:t> Manifold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473" y="4336697"/>
            <a:ext cx="6271819" cy="1076101"/>
          </a:xfrm>
          <a:prstGeom prst="rect">
            <a:avLst/>
          </a:prstGeom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1432440" y="1689838"/>
            <a:ext cx="1728216" cy="172821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3241485" y="1689838"/>
            <a:ext cx="1728216" cy="1728216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21436" y="1866494"/>
            <a:ext cx="1541052" cy="1540611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343" y="2437166"/>
            <a:ext cx="1183040" cy="2918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907" y="2440652"/>
            <a:ext cx="811838" cy="1097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8249" y="2289507"/>
            <a:ext cx="736676" cy="309739"/>
          </a:xfrm>
          <a:prstGeom prst="rect">
            <a:avLst/>
          </a:prstGeom>
        </p:spPr>
      </p:pic>
      <p:sp>
        <p:nvSpPr>
          <p:cNvPr id="11" name="Rectangle 10"/>
          <p:cNvSpPr>
            <a:spLocks/>
          </p:cNvSpPr>
          <p:nvPr/>
        </p:nvSpPr>
        <p:spPr>
          <a:xfrm>
            <a:off x="5900887" y="1699905"/>
            <a:ext cx="1728216" cy="1728216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 rot="5400000">
            <a:off x="4142997" y="1838034"/>
            <a:ext cx="301752" cy="3749040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81587" y="2298318"/>
            <a:ext cx="1240304" cy="1118854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15" y="2720292"/>
            <a:ext cx="1179846" cy="202103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687" y="1745416"/>
            <a:ext cx="65689" cy="13685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5898548" y="1702759"/>
            <a:ext cx="488722" cy="59511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40" y="1794904"/>
            <a:ext cx="489031" cy="3063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9829" y="3915450"/>
            <a:ext cx="149841" cy="12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13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2028" y="4736595"/>
            <a:ext cx="3592301" cy="41459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Laguerre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182" y="1523619"/>
            <a:ext cx="1571625" cy="2857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324862" y="2207990"/>
            <a:ext cx="1413320" cy="14133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61638" y="2914650"/>
            <a:ext cx="109042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330" y="2786063"/>
            <a:ext cx="247650" cy="25717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 rot="19419858">
            <a:off x="4893300" y="2398094"/>
            <a:ext cx="2581466" cy="8698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7" name="Straight Arrow Connector 16"/>
          <p:cNvCxnSpPr>
            <a:endCxn id="16" idx="6"/>
          </p:cNvCxnSpPr>
          <p:nvPr/>
        </p:nvCxnSpPr>
        <p:spPr>
          <a:xfrm flipV="1">
            <a:off x="6175746" y="2068259"/>
            <a:ext cx="1048049" cy="76477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0"/>
          </p:cNvCxnSpPr>
          <p:nvPr/>
        </p:nvCxnSpPr>
        <p:spPr>
          <a:xfrm flipH="1" flipV="1">
            <a:off x="5926323" y="2482665"/>
            <a:ext cx="249425" cy="35037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2788498" y="3929664"/>
            <a:ext cx="3859719" cy="432930"/>
            <a:chOff x="2193997" y="3887292"/>
            <a:chExt cx="5146292" cy="577240"/>
          </a:xfrm>
        </p:grpSpPr>
        <p:sp>
          <p:nvSpPr>
            <p:cNvPr id="42" name="Rectangle 41"/>
            <p:cNvSpPr/>
            <p:nvPr/>
          </p:nvSpPr>
          <p:spPr>
            <a:xfrm>
              <a:off x="2193997" y="3887292"/>
              <a:ext cx="5146292" cy="5772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25" b="1" dirty="0">
                  <a:solidFill>
                    <a:srgbClr val="FF0000"/>
                  </a:solidFill>
                  <a:latin typeface="Lucida Grande" charset="0"/>
                  <a:ea typeface="Lucida Grande" charset="0"/>
                  <a:cs typeface="Lucida Grande" charset="0"/>
                </a:rPr>
                <a:t>AVOID </a:t>
              </a:r>
              <a:r>
                <a:rPr lang="en-US" sz="1425" dirty="0">
                  <a:latin typeface="Lucida Grande" charset="0"/>
                  <a:ea typeface="Lucida Grande" charset="0"/>
                  <a:cs typeface="Lucida Grande" charset="0"/>
                </a:rPr>
                <a:t>square root </a:t>
              </a:r>
              <a:r>
                <a:rPr lang="en-US" sz="1425" dirty="0" err="1">
                  <a:latin typeface="Lucida Grande" charset="0"/>
                  <a:ea typeface="Lucida Grande" charset="0"/>
                  <a:cs typeface="Lucida Grande" charset="0"/>
                </a:rPr>
                <a:t>eigs</a:t>
              </a:r>
              <a:r>
                <a:rPr lang="en-US" sz="1425" dirty="0">
                  <a:latin typeface="Lucida Grande" charset="0"/>
                  <a:ea typeface="Lucida Grande" charset="0"/>
                  <a:cs typeface="Lucida Grande" charset="0"/>
                </a:rPr>
                <a:t> of           !  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20093" y="4025155"/>
              <a:ext cx="572852" cy="27234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182" y="4789120"/>
            <a:ext cx="3242721" cy="2331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077" y="2277071"/>
            <a:ext cx="799958" cy="1858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0771" y="1898238"/>
            <a:ext cx="724436" cy="17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09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880109" y="3981264"/>
            <a:ext cx="7571232" cy="13562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Given a set of distinct singular values</a:t>
            </a: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017" y="4202062"/>
            <a:ext cx="279400" cy="317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306" y="4808568"/>
            <a:ext cx="6698407" cy="3505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692" y="383134"/>
            <a:ext cx="2095500" cy="381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168715" y="1039453"/>
            <a:ext cx="1054757" cy="2076294"/>
          </a:xfrm>
          <a:prstGeom prst="rect">
            <a:avLst/>
          </a:prstGeom>
          <a:solidFill>
            <a:srgbClr val="FFFFFF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67737" y="1018522"/>
            <a:ext cx="1051560" cy="1051560"/>
          </a:xfrm>
          <a:prstGeom prst="rect">
            <a:avLst/>
          </a:prstGeom>
          <a:solidFill>
            <a:srgbClr val="FFFFFF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49" y="1788981"/>
            <a:ext cx="330200" cy="3429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26" y="2391381"/>
            <a:ext cx="279400" cy="3175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30" y="1321828"/>
            <a:ext cx="609600" cy="4318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223472" y="1723855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4828" y="1965391"/>
            <a:ext cx="232254" cy="12736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7132" y="3217015"/>
            <a:ext cx="149841" cy="12736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3040" y="3233874"/>
            <a:ext cx="149841" cy="12736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4816" y="2163477"/>
            <a:ext cx="149841" cy="12736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2026" y="2132747"/>
            <a:ext cx="149841" cy="1273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1359" y="1540529"/>
            <a:ext cx="149841" cy="12736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3122" y="1480619"/>
            <a:ext cx="149841" cy="127365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5183924" y="1018522"/>
            <a:ext cx="1029383" cy="1044889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898566" y="1033206"/>
            <a:ext cx="1051560" cy="20756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46" y="1896068"/>
            <a:ext cx="330200" cy="3429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6416237" y="1011851"/>
            <a:ext cx="1051560" cy="10515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2627" y="2013917"/>
            <a:ext cx="232254" cy="12736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6525" y="1353801"/>
            <a:ext cx="457200" cy="381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12479" y="3436177"/>
            <a:ext cx="1510962" cy="29737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31368" y="3401962"/>
            <a:ext cx="640998" cy="31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0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68893" y="5468133"/>
            <a:ext cx="7571232" cy="7888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80109" y="3981264"/>
            <a:ext cx="7571232" cy="1356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Given a set of distinct singular values</a:t>
            </a: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017" y="4202062"/>
            <a:ext cx="279400" cy="317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305" y="4808567"/>
            <a:ext cx="6698407" cy="3505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692" y="383134"/>
            <a:ext cx="2095500" cy="381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168715" y="1039453"/>
            <a:ext cx="1054757" cy="2076294"/>
          </a:xfrm>
          <a:prstGeom prst="rect">
            <a:avLst/>
          </a:prstGeom>
          <a:solidFill>
            <a:srgbClr val="FFFFFF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67737" y="1018522"/>
            <a:ext cx="1051560" cy="1051560"/>
          </a:xfrm>
          <a:prstGeom prst="rect">
            <a:avLst/>
          </a:prstGeom>
          <a:solidFill>
            <a:srgbClr val="FFFFFF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49" y="1788981"/>
            <a:ext cx="330200" cy="3429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26" y="2391381"/>
            <a:ext cx="279400" cy="317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30" y="1321828"/>
            <a:ext cx="609600" cy="4318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223472" y="1723855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4828" y="1965391"/>
            <a:ext cx="232254" cy="12736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7132" y="3217015"/>
            <a:ext cx="149841" cy="1273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3040" y="3233874"/>
            <a:ext cx="149841" cy="12736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4816" y="2163477"/>
            <a:ext cx="149841" cy="12736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2026" y="2132747"/>
            <a:ext cx="149841" cy="12736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1359" y="1540529"/>
            <a:ext cx="149841" cy="12736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3122" y="1480619"/>
            <a:ext cx="149841" cy="127365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5183924" y="1018522"/>
            <a:ext cx="1029383" cy="1044889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898566" y="1033206"/>
            <a:ext cx="1051560" cy="20756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46" y="1896068"/>
            <a:ext cx="330200" cy="3429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416237" y="1011851"/>
            <a:ext cx="1051560" cy="10515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2627" y="2013917"/>
            <a:ext cx="232254" cy="12736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56525" y="1353801"/>
            <a:ext cx="457200" cy="381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12479" y="3436177"/>
            <a:ext cx="1510962" cy="2973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31368" y="3401962"/>
            <a:ext cx="640998" cy="3162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35224" y="5651400"/>
            <a:ext cx="4851566" cy="42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68893" y="5468133"/>
            <a:ext cx="7571232" cy="7888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80109" y="3981264"/>
            <a:ext cx="7571232" cy="1356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Given a set of distinct singular values</a:t>
            </a: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017" y="4202062"/>
            <a:ext cx="279400" cy="317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305" y="4808567"/>
            <a:ext cx="6698407" cy="3505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692" y="383134"/>
            <a:ext cx="2095500" cy="381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168715" y="1039453"/>
            <a:ext cx="1054757" cy="2076294"/>
          </a:xfrm>
          <a:prstGeom prst="rect">
            <a:avLst/>
          </a:prstGeom>
          <a:solidFill>
            <a:srgbClr val="FFFFFF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67737" y="1018522"/>
            <a:ext cx="1051560" cy="1051560"/>
          </a:xfrm>
          <a:prstGeom prst="rect">
            <a:avLst/>
          </a:prstGeom>
          <a:solidFill>
            <a:srgbClr val="FFFFFF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49" y="1788981"/>
            <a:ext cx="330200" cy="3429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26" y="2391381"/>
            <a:ext cx="279400" cy="317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30" y="1321828"/>
            <a:ext cx="609600" cy="4318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223472" y="1723855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4828" y="1965391"/>
            <a:ext cx="232254" cy="12736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7132" y="3217015"/>
            <a:ext cx="149841" cy="1273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3040" y="3233874"/>
            <a:ext cx="149841" cy="12736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4816" y="2163477"/>
            <a:ext cx="149841" cy="12736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2026" y="2132747"/>
            <a:ext cx="149841" cy="12736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1359" y="1540529"/>
            <a:ext cx="149841" cy="12736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3122" y="1480619"/>
            <a:ext cx="149841" cy="127365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5183924" y="1018522"/>
            <a:ext cx="1029383" cy="1044889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898566" y="1033206"/>
            <a:ext cx="1051560" cy="20756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46" y="1896068"/>
            <a:ext cx="330200" cy="3429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416237" y="1011851"/>
            <a:ext cx="1051560" cy="10515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2627" y="2013917"/>
            <a:ext cx="232254" cy="12736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56525" y="1353801"/>
            <a:ext cx="457200" cy="381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12479" y="3436177"/>
            <a:ext cx="1510962" cy="2973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31368" y="3401962"/>
            <a:ext cx="640998" cy="3162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35224" y="5651400"/>
            <a:ext cx="4851566" cy="426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07437" y="5651400"/>
            <a:ext cx="613980" cy="43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04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68893" y="5468133"/>
            <a:ext cx="7571232" cy="7888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80109" y="3981264"/>
            <a:ext cx="7571232" cy="1356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Given a set of distinct singular values</a:t>
            </a: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017" y="4202062"/>
            <a:ext cx="279400" cy="317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305" y="4808567"/>
            <a:ext cx="6698407" cy="3505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692" y="383134"/>
            <a:ext cx="2095500" cy="381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168715" y="1039453"/>
            <a:ext cx="1054757" cy="2076294"/>
          </a:xfrm>
          <a:prstGeom prst="rect">
            <a:avLst/>
          </a:prstGeom>
          <a:solidFill>
            <a:srgbClr val="FFFFFF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67737" y="1018522"/>
            <a:ext cx="1051560" cy="1051560"/>
          </a:xfrm>
          <a:prstGeom prst="rect">
            <a:avLst/>
          </a:prstGeom>
          <a:solidFill>
            <a:srgbClr val="FFFFFF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49" y="1788981"/>
            <a:ext cx="330200" cy="3429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26" y="2391381"/>
            <a:ext cx="279400" cy="317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30" y="1321828"/>
            <a:ext cx="609600" cy="4318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223472" y="1723855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4828" y="1965391"/>
            <a:ext cx="232254" cy="12736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7132" y="3217015"/>
            <a:ext cx="149841" cy="1273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3040" y="3233874"/>
            <a:ext cx="149841" cy="12736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4816" y="2163477"/>
            <a:ext cx="149841" cy="12736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2026" y="2132747"/>
            <a:ext cx="149841" cy="12736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1359" y="1540529"/>
            <a:ext cx="149841" cy="12736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3122" y="1480619"/>
            <a:ext cx="149841" cy="127365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5183924" y="1018522"/>
            <a:ext cx="1029383" cy="1044889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898566" y="1033206"/>
            <a:ext cx="1051560" cy="20756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46" y="1896068"/>
            <a:ext cx="330200" cy="3429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416237" y="1011851"/>
            <a:ext cx="1051560" cy="10515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2627" y="2013917"/>
            <a:ext cx="232254" cy="12736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56525" y="1353801"/>
            <a:ext cx="457200" cy="381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12479" y="3436177"/>
            <a:ext cx="1510962" cy="2973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31368" y="3401962"/>
            <a:ext cx="640998" cy="3162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35224" y="5651400"/>
            <a:ext cx="4851566" cy="4267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35472" y="5696053"/>
            <a:ext cx="1664649" cy="34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78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275374"/>
              </p:ext>
            </p:extLst>
          </p:nvPr>
        </p:nvGraphicFramePr>
        <p:xfrm>
          <a:off x="203410" y="1876096"/>
          <a:ext cx="8801862" cy="2927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7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1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2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51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One </a:t>
                      </a:r>
                      <a:r>
                        <a:rPr lang="en-US" sz="2000" b="1" u="sng" dirty="0"/>
                        <a:t>real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dirty="0"/>
                        <a:t>dimension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One </a:t>
                      </a:r>
                      <a:r>
                        <a:rPr lang="en-US" sz="2000" b="1" u="sng" dirty="0"/>
                        <a:t>complex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dirty="0"/>
                        <a:t>dimension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One </a:t>
                      </a:r>
                      <a:r>
                        <a:rPr lang="en-US" sz="2000" b="1" u="sng" dirty="0"/>
                        <a:t>quaternion</a:t>
                      </a:r>
                      <a:r>
                        <a:rPr lang="en-US" sz="2000" dirty="0"/>
                        <a:t> dimension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29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  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093" y="-204207"/>
            <a:ext cx="7886700" cy="1325563"/>
          </a:xfrm>
        </p:spPr>
        <p:txBody>
          <a:bodyPr/>
          <a:lstStyle/>
          <a:p>
            <a:r>
              <a:rPr lang="en-US" dirty="0"/>
              <a:t>Beta Ensembles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50" y="2153406"/>
            <a:ext cx="879154" cy="3413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07" y="2859162"/>
            <a:ext cx="889497" cy="3413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64" y="3404781"/>
            <a:ext cx="899840" cy="3413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06" y="4782127"/>
            <a:ext cx="961898" cy="341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3645" y="4895434"/>
            <a:ext cx="173790" cy="2389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3223" y="1301858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Real </a:t>
            </a:r>
          </a:p>
          <a:p>
            <a:pPr algn="ctr"/>
            <a:r>
              <a:rPr lang="en-US" dirty="0"/>
              <a:t>dimensions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397007"/>
              </p:ext>
            </p:extLst>
          </p:nvPr>
        </p:nvGraphicFramePr>
        <p:xfrm>
          <a:off x="210762" y="4437255"/>
          <a:ext cx="8801862" cy="10282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7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1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2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829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One </a:t>
                      </a:r>
                      <a:r>
                        <a:rPr lang="en-US" sz="2000" b="1" u="sng" dirty="0"/>
                        <a:t>ghost beta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dirty="0"/>
                        <a:t>dimension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  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837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68893" y="5468133"/>
            <a:ext cx="7571232" cy="7888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80109" y="3981264"/>
            <a:ext cx="7571232" cy="1356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Given a set of distinct singular values</a:t>
            </a: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017" y="4202062"/>
            <a:ext cx="279400" cy="317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305" y="4808567"/>
            <a:ext cx="6698407" cy="3505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692" y="383134"/>
            <a:ext cx="2095500" cy="381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168715" y="1039453"/>
            <a:ext cx="1054757" cy="2076294"/>
          </a:xfrm>
          <a:prstGeom prst="rect">
            <a:avLst/>
          </a:prstGeom>
          <a:solidFill>
            <a:srgbClr val="FFFFFF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67737" y="1018522"/>
            <a:ext cx="1051560" cy="1051560"/>
          </a:xfrm>
          <a:prstGeom prst="rect">
            <a:avLst/>
          </a:prstGeom>
          <a:solidFill>
            <a:srgbClr val="FFFFFF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49" y="1788981"/>
            <a:ext cx="330200" cy="3429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26" y="2391381"/>
            <a:ext cx="279400" cy="317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30" y="1321828"/>
            <a:ext cx="609600" cy="4318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223472" y="1723855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4828" y="1965391"/>
            <a:ext cx="232254" cy="12736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7132" y="3217015"/>
            <a:ext cx="149841" cy="1273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3040" y="3233874"/>
            <a:ext cx="149841" cy="12736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4816" y="2163477"/>
            <a:ext cx="149841" cy="12736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2026" y="2132747"/>
            <a:ext cx="149841" cy="12736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1359" y="1540529"/>
            <a:ext cx="149841" cy="12736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3122" y="1480619"/>
            <a:ext cx="149841" cy="127365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5183924" y="1018522"/>
            <a:ext cx="1029383" cy="1044889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898566" y="1033206"/>
            <a:ext cx="1051560" cy="20756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46" y="1896068"/>
            <a:ext cx="330200" cy="3429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416237" y="1011851"/>
            <a:ext cx="1051560" cy="10515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2627" y="2013917"/>
            <a:ext cx="232254" cy="12736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56525" y="1353801"/>
            <a:ext cx="457200" cy="381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12479" y="3436177"/>
            <a:ext cx="1510962" cy="2973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31368" y="3401962"/>
            <a:ext cx="640998" cy="3162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35224" y="5651400"/>
            <a:ext cx="4851566" cy="426758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961" y="5700107"/>
            <a:ext cx="1752810" cy="39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78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Cheat Sheet (         )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7" y="2105874"/>
            <a:ext cx="5448300" cy="685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50" y="3136834"/>
            <a:ext cx="6616700" cy="6096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4091594"/>
            <a:ext cx="7734300" cy="5207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50" y="4966129"/>
            <a:ext cx="5549900" cy="482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742" y="818357"/>
            <a:ext cx="1079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21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</a:t>
            </a:r>
            <a:r>
              <a:rPr lang="en-US" dirty="0" err="1"/>
              <a:t>Jacobian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8650" y="1540808"/>
            <a:ext cx="7664744" cy="16167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The Players</a:t>
            </a: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650" y="3342179"/>
            <a:ext cx="7619117" cy="287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The Differential</a:t>
            </a: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563" y="2436895"/>
            <a:ext cx="1543654" cy="280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043" y="2162372"/>
            <a:ext cx="2591467" cy="369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043" y="2666273"/>
            <a:ext cx="1408371" cy="3544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447" y="5382555"/>
            <a:ext cx="6392826" cy="4496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1859" y="4198766"/>
            <a:ext cx="5146002" cy="327202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52" y="4698870"/>
            <a:ext cx="3159256" cy="47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23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079" y="660291"/>
            <a:ext cx="6874483" cy="4835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36" y="2813895"/>
            <a:ext cx="232254" cy="1273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836" y="1473087"/>
            <a:ext cx="149841" cy="12736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851149" y="1761871"/>
            <a:ext cx="1536192" cy="23446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877521" y="1786004"/>
            <a:ext cx="1568746" cy="23304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898784" y="1801798"/>
            <a:ext cx="1536192" cy="1465156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850484" y="1768960"/>
            <a:ext cx="1568746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 rot="18842597" flipH="1">
            <a:off x="3588934" y="1464524"/>
            <a:ext cx="45719" cy="2105431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18842597" flipH="1">
            <a:off x="7600889" y="1471612"/>
            <a:ext cx="45719" cy="2105431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47157" y="1768960"/>
            <a:ext cx="1568746" cy="234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865325" y="3272608"/>
            <a:ext cx="1509525" cy="81968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56346" y="1783136"/>
            <a:ext cx="1570847" cy="148947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 rot="18842597" flipH="1">
            <a:off x="1496898" y="1478699"/>
            <a:ext cx="45719" cy="2105431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134" y="4377186"/>
            <a:ext cx="831243" cy="27708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453" y="4407019"/>
            <a:ext cx="1056680" cy="34270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6725" y="4427097"/>
            <a:ext cx="2141062" cy="23967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9211" y="4370932"/>
            <a:ext cx="1297013" cy="34046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0176" y="2870671"/>
            <a:ext cx="304800" cy="127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7572" y="2818601"/>
            <a:ext cx="171907" cy="1790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4818" y="2813895"/>
            <a:ext cx="171907" cy="1790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1149" y="1363283"/>
            <a:ext cx="1471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Anti-symmetric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54633" y="1363283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58111" y="1363283"/>
            <a:ext cx="907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Diagonal</a:t>
            </a:r>
            <a:endParaRPr lang="en-US" sz="1600" dirty="0">
              <a:solidFill>
                <a:srgbClr val="FF4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07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64465" y="1473088"/>
            <a:ext cx="1720616" cy="341789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079" y="660291"/>
            <a:ext cx="6874483" cy="4835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36" y="2813895"/>
            <a:ext cx="232254" cy="1273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836" y="1473087"/>
            <a:ext cx="149841" cy="12736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851149" y="1761871"/>
            <a:ext cx="1536192" cy="23446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877521" y="1786004"/>
            <a:ext cx="1568746" cy="23304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898784" y="1801798"/>
            <a:ext cx="1536192" cy="1465156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850484" y="1768960"/>
            <a:ext cx="1568746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 rot="18842597" flipH="1">
            <a:off x="3588934" y="1464524"/>
            <a:ext cx="45719" cy="2105431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18842597" flipH="1">
            <a:off x="7600889" y="1471612"/>
            <a:ext cx="45719" cy="2105431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47157" y="1768960"/>
            <a:ext cx="1568746" cy="234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865325" y="3272608"/>
            <a:ext cx="1509525" cy="81968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56346" y="1783136"/>
            <a:ext cx="1570847" cy="148947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 rot="18842597" flipH="1">
            <a:off x="1496898" y="1478699"/>
            <a:ext cx="45719" cy="2105431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134" y="4377186"/>
            <a:ext cx="831243" cy="27708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453" y="4407019"/>
            <a:ext cx="1056680" cy="34270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6725" y="4427097"/>
            <a:ext cx="2141062" cy="23967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9211" y="4370932"/>
            <a:ext cx="1297013" cy="34046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0176" y="2870671"/>
            <a:ext cx="304800" cy="127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7572" y="2818601"/>
            <a:ext cx="171907" cy="1790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4818" y="2813895"/>
            <a:ext cx="171907" cy="179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2863" y="5260959"/>
            <a:ext cx="5994393" cy="43036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851149" y="1363283"/>
            <a:ext cx="1471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Anti-symmetric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54633" y="1363283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58111" y="1363283"/>
            <a:ext cx="907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Diagonal</a:t>
            </a:r>
            <a:endParaRPr lang="en-US" sz="1600" dirty="0">
              <a:solidFill>
                <a:srgbClr val="FF4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22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00635" y="1423221"/>
            <a:ext cx="1720616" cy="341789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079" y="660291"/>
            <a:ext cx="6874483" cy="4835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36" y="2813895"/>
            <a:ext cx="232254" cy="1273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836" y="1473087"/>
            <a:ext cx="149841" cy="12736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851149" y="1761871"/>
            <a:ext cx="1536192" cy="23446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877521" y="1786004"/>
            <a:ext cx="1568746" cy="23304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898784" y="1801798"/>
            <a:ext cx="1536192" cy="1465156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850484" y="1768960"/>
            <a:ext cx="1568746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 rot="18842597" flipH="1">
            <a:off x="3588934" y="1464524"/>
            <a:ext cx="45719" cy="2105431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18842597" flipH="1">
            <a:off x="7600889" y="1471612"/>
            <a:ext cx="45719" cy="2105431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47157" y="1768960"/>
            <a:ext cx="1568746" cy="234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865325" y="3272608"/>
            <a:ext cx="1509525" cy="81968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56346" y="1783136"/>
            <a:ext cx="1570847" cy="148947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 rot="18842597" flipH="1">
            <a:off x="1496898" y="1478699"/>
            <a:ext cx="45719" cy="2105431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134" y="4377186"/>
            <a:ext cx="831243" cy="27708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453" y="4407019"/>
            <a:ext cx="1056680" cy="34270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6725" y="4427097"/>
            <a:ext cx="2141062" cy="23967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9211" y="4370932"/>
            <a:ext cx="1297013" cy="34046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0176" y="2870671"/>
            <a:ext cx="304800" cy="127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7572" y="2818601"/>
            <a:ext cx="171907" cy="1790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4818" y="2813895"/>
            <a:ext cx="171907" cy="179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4056" y="5234415"/>
            <a:ext cx="5448966" cy="76118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6851149" y="1363283"/>
            <a:ext cx="1471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Anti-symmetric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54633" y="1363283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58111" y="1363283"/>
            <a:ext cx="907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Diagonal</a:t>
            </a:r>
            <a:endParaRPr lang="en-US" sz="1600" dirty="0">
              <a:solidFill>
                <a:srgbClr val="FF4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1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44818" y="1403165"/>
            <a:ext cx="2269639" cy="341909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079" y="660291"/>
            <a:ext cx="6874483" cy="4835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36" y="2813895"/>
            <a:ext cx="232254" cy="1273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836" y="1473087"/>
            <a:ext cx="149841" cy="12736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851149" y="1761871"/>
            <a:ext cx="1536192" cy="23446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877521" y="1786004"/>
            <a:ext cx="1568746" cy="23304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898784" y="1801798"/>
            <a:ext cx="1536192" cy="1465156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850484" y="1768960"/>
            <a:ext cx="1568746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 rot="18842597" flipH="1">
            <a:off x="3588934" y="1464524"/>
            <a:ext cx="45719" cy="2105431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18842597" flipH="1">
            <a:off x="7600889" y="1471612"/>
            <a:ext cx="45719" cy="2105431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47157" y="1768960"/>
            <a:ext cx="1568746" cy="234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865325" y="3272608"/>
            <a:ext cx="1509525" cy="81968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56346" y="1783136"/>
            <a:ext cx="1570847" cy="148947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 rot="18842597" flipH="1">
            <a:off x="1496898" y="1478699"/>
            <a:ext cx="45719" cy="2105431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134" y="4377186"/>
            <a:ext cx="831243" cy="27708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453" y="4407019"/>
            <a:ext cx="1056680" cy="34270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6725" y="4427097"/>
            <a:ext cx="2141062" cy="23967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9211" y="4370932"/>
            <a:ext cx="1297013" cy="34046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0176" y="2870671"/>
            <a:ext cx="304800" cy="127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7572" y="2818601"/>
            <a:ext cx="171907" cy="1790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4818" y="2813895"/>
            <a:ext cx="171907" cy="1790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4134" y="5128332"/>
            <a:ext cx="7400981" cy="74368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851149" y="1363283"/>
            <a:ext cx="1471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Anti-symmetric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54633" y="1363283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58111" y="1363283"/>
            <a:ext cx="907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Diagonal</a:t>
            </a:r>
            <a:endParaRPr lang="en-US" sz="1600" dirty="0">
              <a:solidFill>
                <a:srgbClr val="FF40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817003" y="5960531"/>
            <a:ext cx="5134780" cy="5767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          Diagonal  0  when </a:t>
            </a:r>
            <a:endParaRPr lang="en-US" sz="1900" b="1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2394" y="6171129"/>
            <a:ext cx="628365" cy="23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18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90571" y="4906514"/>
            <a:ext cx="7664744" cy="11341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   </a:t>
            </a:r>
            <a:r>
              <a:rPr lang="en-US" sz="2000" b="1" dirty="0">
                <a:latin typeface="Lucida Grande" charset="0"/>
                <a:ea typeface="Lucida Grande" charset="0"/>
                <a:cs typeface="Lucida Grande" charset="0"/>
              </a:rPr>
              <a:t>Laguerre</a:t>
            </a:r>
            <a:endParaRPr lang="en-US" sz="1900" b="1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079" y="660291"/>
            <a:ext cx="6874483" cy="4835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36" y="2813895"/>
            <a:ext cx="232254" cy="1273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836" y="1473087"/>
            <a:ext cx="149841" cy="12736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851149" y="1761871"/>
            <a:ext cx="1536192" cy="23446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877521" y="1786004"/>
            <a:ext cx="1568746" cy="23304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898784" y="1801798"/>
            <a:ext cx="1536192" cy="1465156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850484" y="1768960"/>
            <a:ext cx="1568746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 rot="18842597" flipH="1">
            <a:off x="3588934" y="1464524"/>
            <a:ext cx="45719" cy="2105431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18842597" flipH="1">
            <a:off x="7600889" y="1471612"/>
            <a:ext cx="45719" cy="2105431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47157" y="1768960"/>
            <a:ext cx="1568746" cy="234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865325" y="3272608"/>
            <a:ext cx="1509525" cy="81968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56346" y="1783136"/>
            <a:ext cx="1570847" cy="148947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 rot="18842597" flipH="1">
            <a:off x="1496898" y="1478699"/>
            <a:ext cx="45719" cy="2105431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134" y="4377186"/>
            <a:ext cx="831243" cy="27708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453" y="4407019"/>
            <a:ext cx="1056680" cy="34270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6725" y="4427097"/>
            <a:ext cx="2141062" cy="23967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9211" y="4370932"/>
            <a:ext cx="1297013" cy="34046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0176" y="2870671"/>
            <a:ext cx="304800" cy="127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7572" y="2818601"/>
            <a:ext cx="171907" cy="1790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4818" y="2813895"/>
            <a:ext cx="171907" cy="179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52576" y="5105740"/>
            <a:ext cx="5735896" cy="84137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851149" y="1363283"/>
            <a:ext cx="1471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Anti-symmetric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54633" y="1363283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58111" y="1363283"/>
            <a:ext cx="907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Diagonal</a:t>
            </a:r>
            <a:endParaRPr lang="en-US" sz="1600" dirty="0">
              <a:solidFill>
                <a:srgbClr val="FF4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26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over </a:t>
            </a:r>
            <a:r>
              <a:rPr lang="en-US" dirty="0" err="1"/>
              <a:t>Stiefel</a:t>
            </a:r>
            <a:r>
              <a:rPr lang="en-US" dirty="0"/>
              <a:t> Manifold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39" y="1946758"/>
            <a:ext cx="4851566" cy="426758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695" y="2002855"/>
            <a:ext cx="1752810" cy="39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18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1022476" y="1810551"/>
            <a:ext cx="886677" cy="17280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1022476" y="4151399"/>
            <a:ext cx="886677" cy="17280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909153" y="4151398"/>
            <a:ext cx="886677" cy="17280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390" y="6021467"/>
            <a:ext cx="721741" cy="12780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60060" y="314903"/>
            <a:ext cx="8147895" cy="1090208"/>
            <a:chOff x="320602" y="191380"/>
            <a:chExt cx="8147895" cy="1090208"/>
          </a:xfrm>
        </p:grpSpPr>
        <p:sp>
          <p:nvSpPr>
            <p:cNvPr id="24" name="Rectangle 23"/>
            <p:cNvSpPr/>
            <p:nvPr/>
          </p:nvSpPr>
          <p:spPr>
            <a:xfrm>
              <a:off x="320602" y="191380"/>
              <a:ext cx="8147895" cy="10902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3200" b="1" i="1" dirty="0" err="1">
                  <a:latin typeface="Lucida Grande" charset="0"/>
                  <a:ea typeface="Lucida Grande" charset="0"/>
                  <a:cs typeface="Lucida Grande" charset="0"/>
                </a:rPr>
                <a:t>Stiefel</a:t>
              </a:r>
              <a:r>
                <a:rPr lang="en-US" sz="3200" b="1" i="1" dirty="0">
                  <a:latin typeface="Lucida Grande" charset="0"/>
                  <a:ea typeface="Lucida Grande" charset="0"/>
                  <a:cs typeface="Lucida Grande" charset="0"/>
                </a:rPr>
                <a:t> Manifold : Encodings</a:t>
              </a:r>
            </a:p>
            <a:p>
              <a:r>
                <a:rPr lang="en-US" sz="2400" b="1" dirty="0">
                  <a:latin typeface="Lucida Grande" charset="0"/>
                  <a:ea typeface="Lucida Grande" charset="0"/>
                  <a:cs typeface="Lucida Grande" charset="0"/>
                </a:rPr>
                <a:t>set of </a:t>
              </a:r>
              <a:r>
                <a:rPr lang="en-US" sz="2400" b="1" dirty="0">
                  <a:solidFill>
                    <a:srgbClr val="FF0000"/>
                  </a:solidFill>
                  <a:latin typeface="Lucida Grande" charset="0"/>
                  <a:ea typeface="Lucida Grande" charset="0"/>
                  <a:cs typeface="Lucida Grande" charset="0"/>
                </a:rPr>
                <a:t>n</a:t>
              </a:r>
              <a:r>
                <a:rPr lang="en-US" sz="2400" b="1" dirty="0">
                  <a:latin typeface="Lucida Grande" charset="0"/>
                  <a:ea typeface="Lucida Grande" charset="0"/>
                  <a:cs typeface="Lucida Grande" charset="0"/>
                </a:rPr>
                <a:t>-dim (orthonormal) frames in  </a:t>
              </a:r>
              <a:endParaRPr lang="en-US" sz="2400" b="1" i="1" dirty="0">
                <a:latin typeface="Lucida Grande" charset="0"/>
                <a:ea typeface="Lucida Grande" charset="0"/>
                <a:cs typeface="Lucida Grande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2763" y="774516"/>
              <a:ext cx="549381" cy="29666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53945" y="841535"/>
              <a:ext cx="811966" cy="229647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3749439" y="4926497"/>
            <a:ext cx="2427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ill Sans MT" charset="0"/>
                <a:ea typeface="Gill Sans MT" charset="0"/>
                <a:cs typeface="Gill Sans MT" charset="0"/>
                <a:sym typeface="Wingdings"/>
              </a:rPr>
              <a:t>Equivalence Class =  </a:t>
            </a:r>
            <a:endParaRPr lang="en-US" dirty="0">
              <a:latin typeface="Gill Sans MT" charset="0"/>
              <a:ea typeface="Gill Sans MT" charset="0"/>
              <a:cs typeface="Gill Sans MT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l="42484" t="-20012" b="-1"/>
          <a:stretch/>
        </p:blipFill>
        <p:spPr>
          <a:xfrm>
            <a:off x="5152994" y="5904399"/>
            <a:ext cx="2210102" cy="364596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55" y="4640494"/>
            <a:ext cx="2747694" cy="1012921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820" y="2412540"/>
            <a:ext cx="329314" cy="34198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00" y="4824970"/>
            <a:ext cx="329314" cy="34198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19" y="4737609"/>
            <a:ext cx="596900" cy="4318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487" y="2464910"/>
            <a:ext cx="1407042" cy="341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265" y="4737609"/>
            <a:ext cx="474814" cy="278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852" y="2635904"/>
            <a:ext cx="283227" cy="1553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964" y="5156107"/>
            <a:ext cx="283227" cy="1553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04688" y="3637272"/>
            <a:ext cx="179854" cy="1528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1199" y="6006314"/>
            <a:ext cx="168189" cy="1429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26390" y="3475687"/>
            <a:ext cx="1154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Gill Sans MT" charset="0"/>
                <a:ea typeface="Gill Sans MT" charset="0"/>
                <a:cs typeface="Gill Sans MT" charset="0"/>
                <a:sym typeface="Wingdings"/>
              </a:rPr>
              <a:t>Tall Skinny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192187" y="6267026"/>
            <a:ext cx="1668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Gill Sans MT" charset="0"/>
                <a:ea typeface="Gill Sans MT" charset="0"/>
                <a:cs typeface="Gill Sans MT" charset="0"/>
                <a:sym typeface="Wingdings"/>
              </a:rPr>
              <a:t>Full orthogonal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recognize this sequence?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86"/>
          <a:stretch/>
        </p:blipFill>
        <p:spPr>
          <a:xfrm>
            <a:off x="1635190" y="1652241"/>
            <a:ext cx="1923556" cy="100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05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1022476" y="1810551"/>
            <a:ext cx="886677" cy="17280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1022476" y="4151399"/>
            <a:ext cx="886677" cy="17280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909153" y="4151398"/>
            <a:ext cx="886677" cy="17280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390" y="6021467"/>
            <a:ext cx="721741" cy="12780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60060" y="314903"/>
            <a:ext cx="8147895" cy="1090208"/>
            <a:chOff x="320602" y="191380"/>
            <a:chExt cx="8147895" cy="1090208"/>
          </a:xfrm>
        </p:grpSpPr>
        <p:sp>
          <p:nvSpPr>
            <p:cNvPr id="24" name="Rectangle 23"/>
            <p:cNvSpPr/>
            <p:nvPr/>
          </p:nvSpPr>
          <p:spPr>
            <a:xfrm>
              <a:off x="320602" y="191380"/>
              <a:ext cx="8147895" cy="10902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3200" b="1" i="1" dirty="0" err="1">
                  <a:latin typeface="Lucida Grande" charset="0"/>
                  <a:ea typeface="Lucida Grande" charset="0"/>
                  <a:cs typeface="Lucida Grande" charset="0"/>
                </a:rPr>
                <a:t>Grassmann</a:t>
              </a:r>
              <a:r>
                <a:rPr lang="en-US" sz="3200" b="1" i="1" dirty="0">
                  <a:latin typeface="Lucida Grande" charset="0"/>
                  <a:ea typeface="Lucida Grande" charset="0"/>
                  <a:cs typeface="Lucida Grande" charset="0"/>
                </a:rPr>
                <a:t> Manifold : Encodings</a:t>
              </a:r>
            </a:p>
            <a:p>
              <a:r>
                <a:rPr lang="en-US" sz="2400" b="1" dirty="0">
                  <a:latin typeface="Lucida Grande" charset="0"/>
                  <a:ea typeface="Lucida Grande" charset="0"/>
                  <a:cs typeface="Lucida Grande" charset="0"/>
                </a:rPr>
                <a:t>set of </a:t>
              </a:r>
              <a:r>
                <a:rPr lang="en-US" sz="2400" b="1" dirty="0">
                  <a:solidFill>
                    <a:srgbClr val="FF0000"/>
                  </a:solidFill>
                  <a:latin typeface="Lucida Grande" charset="0"/>
                  <a:ea typeface="Lucida Grande" charset="0"/>
                  <a:cs typeface="Lucida Grande" charset="0"/>
                </a:rPr>
                <a:t>n</a:t>
              </a:r>
              <a:r>
                <a:rPr lang="en-US" sz="2400" b="1" dirty="0">
                  <a:latin typeface="Lucida Grande" charset="0"/>
                  <a:ea typeface="Lucida Grande" charset="0"/>
                  <a:cs typeface="Lucida Grande" charset="0"/>
                </a:rPr>
                <a:t>-dim subspaces in  </a:t>
              </a:r>
              <a:endParaRPr lang="en-US" sz="2400" b="1" i="1" dirty="0">
                <a:latin typeface="Lucida Grande" charset="0"/>
                <a:ea typeface="Lucida Grande" charset="0"/>
                <a:cs typeface="Lucida Grande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8845" y="774516"/>
              <a:ext cx="549381" cy="29666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0027" y="841535"/>
              <a:ext cx="811966" cy="229647"/>
            </a:xfrm>
            <a:prstGeom prst="rect">
              <a:avLst/>
            </a:prstGeom>
          </p:spPr>
        </p:pic>
      </p:grpSp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820" y="2412540"/>
            <a:ext cx="329314" cy="34198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00" y="4824970"/>
            <a:ext cx="329314" cy="34198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19" y="4737609"/>
            <a:ext cx="596900" cy="43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265" y="4737609"/>
            <a:ext cx="474814" cy="278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852" y="2635904"/>
            <a:ext cx="283227" cy="1553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964" y="5156107"/>
            <a:ext cx="283227" cy="1553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4688" y="3637272"/>
            <a:ext cx="179854" cy="1528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1199" y="6006314"/>
            <a:ext cx="168189" cy="14296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160274" y="4879658"/>
            <a:ext cx="2427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ill Sans MT" charset="0"/>
                <a:ea typeface="Gill Sans MT" charset="0"/>
                <a:cs typeface="Gill Sans MT" charset="0"/>
                <a:sym typeface="Wingdings"/>
              </a:rPr>
              <a:t>Equivalence Class =  </a:t>
            </a:r>
            <a:endParaRPr lang="en-US" dirty="0">
              <a:latin typeface="Gill Sans MT" charset="0"/>
              <a:ea typeface="Gill Sans MT" charset="0"/>
              <a:cs typeface="Gill Sans MT" charset="0"/>
            </a:endParaRPr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32" y="2542568"/>
            <a:ext cx="1407042" cy="34198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159258" y="2525995"/>
            <a:ext cx="2427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ill Sans MT" charset="0"/>
                <a:ea typeface="Gill Sans MT" charset="0"/>
                <a:cs typeface="Gill Sans MT" charset="0"/>
                <a:sym typeface="Wingdings"/>
              </a:rPr>
              <a:t>Equivalence Class =  </a:t>
            </a:r>
            <a:endParaRPr lang="en-US" dirty="0">
              <a:latin typeface="Gill Sans MT" charset="0"/>
              <a:ea typeface="Gill Sans MT" charset="0"/>
              <a:cs typeface="Gill Sans MT" charset="0"/>
            </a:endParaRPr>
          </a:p>
        </p:txBody>
      </p:sp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80" y="2568713"/>
            <a:ext cx="2531200" cy="322946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80" y="4647625"/>
            <a:ext cx="2433142" cy="83339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20741" y="5958357"/>
            <a:ext cx="3021419" cy="238873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026390" y="3475687"/>
            <a:ext cx="1154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Gill Sans MT" charset="0"/>
                <a:ea typeface="Gill Sans MT" charset="0"/>
                <a:cs typeface="Gill Sans MT" charset="0"/>
                <a:sym typeface="Wingdings"/>
              </a:rPr>
              <a:t>Tall Skinny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92187" y="6267026"/>
            <a:ext cx="1668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Gill Sans MT" charset="0"/>
                <a:ea typeface="Gill Sans MT" charset="0"/>
                <a:cs typeface="Gill Sans MT" charset="0"/>
                <a:sym typeface="Wingdings"/>
              </a:rPr>
              <a:t>Full orthogonal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411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Cheat Sheet (         )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295" y="1761801"/>
            <a:ext cx="4130569" cy="519932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18" y="2505640"/>
            <a:ext cx="4989232" cy="45966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703" y="3316199"/>
            <a:ext cx="6440021" cy="433565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037" y="4100663"/>
            <a:ext cx="4868253" cy="423326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72" y="818357"/>
            <a:ext cx="1079500" cy="419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0" y="4942034"/>
            <a:ext cx="8254356" cy="43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88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Cheat Sheet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602" y="1834023"/>
            <a:ext cx="5433398" cy="535408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29" y="3299346"/>
            <a:ext cx="7389341" cy="439077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44" y="4000242"/>
            <a:ext cx="5858113" cy="429746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10" y="2547870"/>
            <a:ext cx="4967982" cy="489657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9" y="5083350"/>
            <a:ext cx="8565700" cy="38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879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Constant in Integration for </a:t>
            </a:r>
            <a:r>
              <a:rPr lang="en-US" dirty="0" err="1"/>
              <a:t>Laguerre</a:t>
            </a:r>
            <a:r>
              <a:rPr lang="en-US" dirty="0"/>
              <a:t> Ensemble for general </a:t>
            </a:r>
            <a:r>
              <a:rPr lang="en-US" b="1" dirty="0">
                <a:latin typeface="Lucida Sans Unicode" charset="0"/>
                <a:ea typeface="Lucida Sans Unicode" charset="0"/>
                <a:cs typeface="Lucida Sans Unicode" charset="0"/>
              </a:rPr>
              <a:t>beta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40590" y="5023125"/>
            <a:ext cx="7664744" cy="1134140"/>
            <a:chOff x="628650" y="5260185"/>
            <a:chExt cx="7664744" cy="1134140"/>
          </a:xfrm>
        </p:grpSpPr>
        <p:sp>
          <p:nvSpPr>
            <p:cNvPr id="7" name="Rectangle 6"/>
            <p:cNvSpPr/>
            <p:nvPr/>
          </p:nvSpPr>
          <p:spPr>
            <a:xfrm>
              <a:off x="628650" y="5260185"/>
              <a:ext cx="7664744" cy="11341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Gill Sans" charset="0"/>
                  <a:ea typeface="Gill Sans" charset="0"/>
                  <a:cs typeface="Gill Sans" charset="0"/>
                </a:rPr>
                <a:t>only tricky part is the           symmetric matrices in the differential and only the diagonals</a:t>
              </a:r>
              <a:endParaRPr lang="en-US" sz="2000" b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3129" y="5549934"/>
              <a:ext cx="792587" cy="322906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295672" y="1833629"/>
            <a:ext cx="855234" cy="1554037"/>
          </a:xfrm>
          <a:prstGeom prst="rect">
            <a:avLst/>
          </a:prstGeom>
          <a:solidFill>
            <a:srgbClr val="FFFFFF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99207" y="1833629"/>
            <a:ext cx="607775" cy="649372"/>
          </a:xfrm>
          <a:prstGeom prst="rect">
            <a:avLst/>
          </a:prstGeom>
          <a:solidFill>
            <a:srgbClr val="FFFFFF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85249" y="2371597"/>
            <a:ext cx="387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715394" y="1833629"/>
            <a:ext cx="575812" cy="628959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718651" y="1833629"/>
            <a:ext cx="860073" cy="15602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441325" y="1833629"/>
            <a:ext cx="635630" cy="6356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085" y="4243011"/>
            <a:ext cx="7301753" cy="3759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385" y="3536852"/>
            <a:ext cx="1656603" cy="2700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1325" y="3514171"/>
            <a:ext cx="886012" cy="2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181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5128" y="1898046"/>
            <a:ext cx="886677" cy="17280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199" y="3769443"/>
            <a:ext cx="149841" cy="12736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39" y="3131391"/>
            <a:ext cx="232254" cy="12736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504786" y="4354734"/>
            <a:ext cx="886677" cy="17280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857" y="6226131"/>
            <a:ext cx="149841" cy="12736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2391463" y="4354733"/>
            <a:ext cx="886677" cy="17280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700" y="6224802"/>
            <a:ext cx="721741" cy="1278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400" y="5587512"/>
            <a:ext cx="232254" cy="12736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373101" y="1898046"/>
            <a:ext cx="886677" cy="17280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203" y="2601798"/>
            <a:ext cx="1625835" cy="3100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734" y="3067708"/>
            <a:ext cx="232254" cy="1273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1126" y="1580708"/>
            <a:ext cx="3934046" cy="2367516"/>
          </a:xfrm>
          <a:prstGeom prst="roundRect">
            <a:avLst/>
          </a:prstGeom>
          <a:noFill/>
          <a:ln w="12700" cmpd="dbl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24440" y="4022576"/>
            <a:ext cx="3934046" cy="2367516"/>
          </a:xfrm>
          <a:prstGeom prst="roundRect">
            <a:avLst/>
          </a:prstGeom>
          <a:noFill/>
          <a:ln w="12700" cmpd="dbl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534507" y="1589588"/>
            <a:ext cx="3934046" cy="4800503"/>
          </a:xfrm>
          <a:prstGeom prst="roundRect">
            <a:avLst/>
          </a:prstGeom>
          <a:noFill/>
          <a:ln w="12700" cmpd="dbl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72" y="2500035"/>
            <a:ext cx="329314" cy="34198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74" y="5028305"/>
            <a:ext cx="329314" cy="341980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93" y="4940944"/>
            <a:ext cx="596900" cy="4318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10" y="2394493"/>
            <a:ext cx="1407042" cy="34198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593" y="3702863"/>
            <a:ext cx="149841" cy="127365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348" y="2554779"/>
            <a:ext cx="330200" cy="34290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55544" y="51741"/>
            <a:ext cx="7886700" cy="1325563"/>
          </a:xfrm>
        </p:spPr>
        <p:txBody>
          <a:bodyPr/>
          <a:lstStyle/>
          <a:p>
            <a:r>
              <a:rPr lang="en-US" dirty="0" err="1"/>
              <a:t>Grassmann</a:t>
            </a:r>
            <a:r>
              <a:rPr lang="en-US" dirty="0"/>
              <a:t> with Matrices</a:t>
            </a:r>
          </a:p>
        </p:txBody>
      </p:sp>
    </p:spTree>
    <p:extLst>
      <p:ext uri="{BB962C8B-B14F-4D97-AF65-F5344CB8AC3E}">
        <p14:creationId xmlns:p14="http://schemas.microsoft.com/office/powerpoint/2010/main" val="28203200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544" y="51741"/>
            <a:ext cx="7886700" cy="1325563"/>
          </a:xfrm>
        </p:spPr>
        <p:txBody>
          <a:bodyPr/>
          <a:lstStyle/>
          <a:p>
            <a:r>
              <a:rPr lang="en-US" dirty="0" err="1"/>
              <a:t>Grassmann</a:t>
            </a:r>
            <a:r>
              <a:rPr lang="en-US" dirty="0"/>
              <a:t> with Matrices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5128" y="1898046"/>
            <a:ext cx="886677" cy="17280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199" y="3769443"/>
            <a:ext cx="149841" cy="12736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39" y="3131391"/>
            <a:ext cx="232254" cy="12736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504786" y="4354734"/>
            <a:ext cx="886677" cy="17280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857" y="6226131"/>
            <a:ext cx="149841" cy="12736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2391463" y="4354733"/>
            <a:ext cx="886677" cy="17280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700" y="6224802"/>
            <a:ext cx="721741" cy="1278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400" y="5587512"/>
            <a:ext cx="232254" cy="12736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373101" y="1898046"/>
            <a:ext cx="886677" cy="17280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203" y="2601798"/>
            <a:ext cx="1625835" cy="3100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734" y="3067708"/>
            <a:ext cx="232254" cy="1273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1126" y="1580708"/>
            <a:ext cx="3934046" cy="2367516"/>
          </a:xfrm>
          <a:prstGeom prst="roundRect">
            <a:avLst/>
          </a:prstGeom>
          <a:noFill/>
          <a:ln w="12700" cmpd="dbl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24440" y="4022576"/>
            <a:ext cx="3934046" cy="2367516"/>
          </a:xfrm>
          <a:prstGeom prst="roundRect">
            <a:avLst/>
          </a:prstGeom>
          <a:noFill/>
          <a:ln w="12700" cmpd="dbl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534507" y="1589588"/>
            <a:ext cx="3934046" cy="4800503"/>
          </a:xfrm>
          <a:prstGeom prst="roundRect">
            <a:avLst/>
          </a:prstGeom>
          <a:noFill/>
          <a:ln w="12700" cmpd="dbl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72" y="2500035"/>
            <a:ext cx="329314" cy="34198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74" y="5028305"/>
            <a:ext cx="329314" cy="341980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93" y="4940944"/>
            <a:ext cx="596900" cy="4318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10" y="2394493"/>
            <a:ext cx="1407042" cy="34198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593" y="3702863"/>
            <a:ext cx="149841" cy="127365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348" y="2554779"/>
            <a:ext cx="330200" cy="342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8187" y="1156085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 Unicode" charset="0"/>
                <a:ea typeface="Lucida Sans Unicode" charset="0"/>
                <a:cs typeface="Lucida Sans Unicode" charset="0"/>
              </a:rPr>
              <a:t>Orthogonal Representations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07734" y="1200247"/>
            <a:ext cx="291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 Unicode" charset="0"/>
                <a:ea typeface="Lucida Sans Unicode" charset="0"/>
                <a:cs typeface="Lucida Sans Unicode" charset="0"/>
              </a:rPr>
              <a:t>General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21528895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544" y="51741"/>
            <a:ext cx="7886700" cy="1325563"/>
          </a:xfrm>
        </p:spPr>
        <p:txBody>
          <a:bodyPr/>
          <a:lstStyle/>
          <a:p>
            <a:r>
              <a:rPr lang="en-US" dirty="0" err="1"/>
              <a:t>Grassmann</a:t>
            </a:r>
            <a:r>
              <a:rPr lang="en-US" dirty="0"/>
              <a:t> with Matrices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5128" y="1898046"/>
            <a:ext cx="886677" cy="17280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199" y="3769443"/>
            <a:ext cx="149841" cy="12736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39" y="3131391"/>
            <a:ext cx="232254" cy="12736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504786" y="4354734"/>
            <a:ext cx="886677" cy="17280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857" y="6226131"/>
            <a:ext cx="149841" cy="12736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2391463" y="4354733"/>
            <a:ext cx="886677" cy="17280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700" y="6224802"/>
            <a:ext cx="721741" cy="1278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400" y="5587512"/>
            <a:ext cx="232254" cy="12736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373101" y="1898046"/>
            <a:ext cx="886677" cy="17280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203" y="2601798"/>
            <a:ext cx="1625835" cy="3100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734" y="3067708"/>
            <a:ext cx="232254" cy="1273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1126" y="1580708"/>
            <a:ext cx="3934046" cy="2367516"/>
          </a:xfrm>
          <a:prstGeom prst="roundRect">
            <a:avLst/>
          </a:prstGeom>
          <a:noFill/>
          <a:ln w="12700" cmpd="dbl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24440" y="4022576"/>
            <a:ext cx="3934046" cy="2367516"/>
          </a:xfrm>
          <a:prstGeom prst="roundRect">
            <a:avLst/>
          </a:prstGeom>
          <a:noFill/>
          <a:ln w="12700" cmpd="dbl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534507" y="1589588"/>
            <a:ext cx="3934046" cy="4800503"/>
          </a:xfrm>
          <a:prstGeom prst="roundRect">
            <a:avLst/>
          </a:prstGeom>
          <a:noFill/>
          <a:ln w="12700" cmpd="dbl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82821" y="4191115"/>
            <a:ext cx="28210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Uniform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Random Subspace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8832" y="5071217"/>
            <a:ext cx="2170316" cy="2702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2851" y="5548258"/>
            <a:ext cx="2823187" cy="375747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72" y="2500035"/>
            <a:ext cx="329314" cy="34198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74" y="5028305"/>
            <a:ext cx="329314" cy="341980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93" y="4940944"/>
            <a:ext cx="596900" cy="4318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10" y="2394493"/>
            <a:ext cx="1407042" cy="34198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593" y="3702863"/>
            <a:ext cx="149841" cy="127365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348" y="2554779"/>
            <a:ext cx="330200" cy="342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8187" y="1156085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 Unicode" charset="0"/>
                <a:ea typeface="Lucida Sans Unicode" charset="0"/>
                <a:cs typeface="Lucida Sans Unicode" charset="0"/>
              </a:rPr>
              <a:t>Orthogonal Representations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07734" y="1200247"/>
            <a:ext cx="291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 Unicode" charset="0"/>
                <a:ea typeface="Lucida Sans Unicode" charset="0"/>
                <a:cs typeface="Lucida Sans Unicode" charset="0"/>
              </a:rPr>
              <a:t>General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39882331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5128" y="1898046"/>
            <a:ext cx="886677" cy="17280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199" y="3769443"/>
            <a:ext cx="149841" cy="12736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39" y="3131391"/>
            <a:ext cx="232254" cy="12736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504786" y="4354734"/>
            <a:ext cx="886677" cy="17280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857" y="6226131"/>
            <a:ext cx="149841" cy="12736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2391463" y="4354733"/>
            <a:ext cx="886677" cy="17280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700" y="6224802"/>
            <a:ext cx="721741" cy="1278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400" y="5587512"/>
            <a:ext cx="232254" cy="12736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373101" y="1898046"/>
            <a:ext cx="886677" cy="17280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203" y="2601798"/>
            <a:ext cx="1625835" cy="3100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734" y="3067708"/>
            <a:ext cx="232254" cy="1273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1126" y="1580708"/>
            <a:ext cx="3934046" cy="2367516"/>
          </a:xfrm>
          <a:prstGeom prst="roundRect">
            <a:avLst/>
          </a:prstGeom>
          <a:noFill/>
          <a:ln w="12700" cmpd="dbl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24440" y="4022576"/>
            <a:ext cx="3934046" cy="2367516"/>
          </a:xfrm>
          <a:prstGeom prst="roundRect">
            <a:avLst/>
          </a:prstGeom>
          <a:noFill/>
          <a:ln w="12700" cmpd="dbl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534507" y="1589588"/>
            <a:ext cx="3934046" cy="4800503"/>
          </a:xfrm>
          <a:prstGeom prst="roundRect">
            <a:avLst/>
          </a:prstGeom>
          <a:noFill/>
          <a:ln w="12700" cmpd="dbl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82821" y="4191115"/>
            <a:ext cx="28210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Uniform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Random Subspace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8832" y="5071217"/>
            <a:ext cx="2170316" cy="2702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2851" y="5548258"/>
            <a:ext cx="2823187" cy="375747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72" y="2500035"/>
            <a:ext cx="329314" cy="34198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74" y="5028305"/>
            <a:ext cx="329314" cy="341980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93" y="4940944"/>
            <a:ext cx="596900" cy="4318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10" y="2394493"/>
            <a:ext cx="1407042" cy="34198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593" y="3702863"/>
            <a:ext cx="149841" cy="127365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348" y="2554779"/>
            <a:ext cx="330200" cy="34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1097" y="3244646"/>
            <a:ext cx="1649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Partial CS</a:t>
            </a:r>
          </a:p>
          <a:p>
            <a:r>
              <a:rPr lang="en-US" dirty="0"/>
              <a:t>Or Partial GSVD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0839" y="593212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52967" y="601406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GSVD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655544" y="51741"/>
            <a:ext cx="7886700" cy="1325563"/>
          </a:xfrm>
        </p:spPr>
        <p:txBody>
          <a:bodyPr/>
          <a:lstStyle/>
          <a:p>
            <a:r>
              <a:rPr lang="en-US" dirty="0" err="1"/>
              <a:t>Grassmann</a:t>
            </a:r>
            <a:r>
              <a:rPr lang="en-US" dirty="0"/>
              <a:t> with Matrices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8187" y="1156085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 Unicode" charset="0"/>
                <a:ea typeface="Lucida Sans Unicode" charset="0"/>
                <a:cs typeface="Lucida Sans Unicode" charset="0"/>
              </a:rPr>
              <a:t>Orthogonal Representations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07734" y="1200247"/>
            <a:ext cx="291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 Unicode" charset="0"/>
                <a:ea typeface="Lucida Sans Unicode" charset="0"/>
                <a:cs typeface="Lucida Sans Unicode" charset="0"/>
              </a:rPr>
              <a:t>General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12324969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     a subspace is given by its</a:t>
            </a:r>
            <a:br>
              <a:rPr lang="en-US" dirty="0"/>
            </a:br>
            <a:r>
              <a:rPr lang="en-US" dirty="0"/>
              <a:t>angle with the    and    axes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5234" y="1766565"/>
            <a:ext cx="2680366" cy="2793336"/>
            <a:chOff x="215234" y="1766565"/>
            <a:chExt cx="2680366" cy="279333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85800" y="1924799"/>
              <a:ext cx="0" cy="205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685800" y="3982199"/>
              <a:ext cx="2209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685800" y="3143999"/>
              <a:ext cx="2065506" cy="838200"/>
            </a:xfrm>
            <a:prstGeom prst="line">
              <a:avLst/>
            </a:prstGeom>
            <a:ln>
              <a:solidFill>
                <a:srgbClr val="1B0AF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47727" y="1766565"/>
              <a:ext cx="457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66DEA"/>
                  </a:solidFill>
                </a:rPr>
                <a:t>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22299" y="314399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solidFill>
                    <a:srgbClr val="066DEA"/>
                  </a:solidFill>
                </a:rPr>
                <a:t>π</a:t>
              </a:r>
              <a:endParaRPr lang="en-US" dirty="0">
                <a:solidFill>
                  <a:srgbClr val="066DEA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685800" y="3495433"/>
              <a:ext cx="1136976" cy="48676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85800" y="3982199"/>
              <a:ext cx="110490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685800" y="3448799"/>
              <a:ext cx="0" cy="54966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900414" y="3913570"/>
              <a:ext cx="2822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262426" y="3559034"/>
              <a:ext cx="274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40581" y="3400322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43675" y="4016514"/>
              <a:ext cx="457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66DEA"/>
                  </a:solidFill>
                </a:rPr>
                <a:t>X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288" y="516218"/>
            <a:ext cx="495300" cy="406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833" y="1263650"/>
            <a:ext cx="241300" cy="215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718" y="1219200"/>
            <a:ext cx="228600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6796" y="5320827"/>
            <a:ext cx="6613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 equivalently by a (</a:t>
            </a:r>
            <a:r>
              <a:rPr lang="en-US" dirty="0" err="1"/>
              <a:t>c,s</a:t>
            </a:r>
            <a:r>
              <a:rPr lang="en-US" dirty="0"/>
              <a:t>) “cosine-sin” pair with </a:t>
            </a:r>
            <a:r>
              <a:rPr lang="en-US" dirty="0" err="1"/>
              <a:t>c,s</a:t>
            </a:r>
            <a:r>
              <a:rPr lang="en-US" dirty="0"/>
              <a:t> non-negative, and</a:t>
            </a:r>
          </a:p>
          <a:p>
            <a:r>
              <a:rPr lang="en-US" dirty="0"/>
              <a:t>+ or - directions on the axes.</a:t>
            </a:r>
          </a:p>
        </p:txBody>
      </p:sp>
    </p:spTree>
    <p:extLst>
      <p:ext uri="{BB962C8B-B14F-4D97-AF65-F5344CB8AC3E}">
        <p14:creationId xmlns:p14="http://schemas.microsoft.com/office/powerpoint/2010/main" val="13884515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     a subspace is given by its</a:t>
            </a:r>
            <a:br>
              <a:rPr lang="en-US" dirty="0"/>
            </a:br>
            <a:r>
              <a:rPr lang="en-US" dirty="0"/>
              <a:t>angle with the    and    axes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288" y="516218"/>
            <a:ext cx="495300" cy="406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833" y="1263650"/>
            <a:ext cx="241300" cy="215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718" y="1219200"/>
            <a:ext cx="228600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6796" y="5320827"/>
            <a:ext cx="7014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 equivalently by a (</a:t>
            </a:r>
            <a:r>
              <a:rPr lang="en-US" dirty="0" err="1"/>
              <a:t>c,s</a:t>
            </a:r>
            <a:r>
              <a:rPr lang="en-US" dirty="0"/>
              <a:t>) “cosine-sin” pair with </a:t>
            </a:r>
            <a:r>
              <a:rPr lang="en-US" dirty="0" err="1"/>
              <a:t>c,s</a:t>
            </a:r>
            <a:r>
              <a:rPr lang="en-US" dirty="0"/>
              <a:t> non-negative, and</a:t>
            </a:r>
          </a:p>
          <a:p>
            <a:r>
              <a:rPr lang="en-US" dirty="0"/>
              <a:t>+ or - directions on the axes.  The orthogonal subspace yields the reverse</a:t>
            </a:r>
          </a:p>
          <a:p>
            <a:r>
              <a:rPr lang="en-US" dirty="0"/>
              <a:t>pair (</a:t>
            </a:r>
            <a:r>
              <a:rPr lang="en-US" dirty="0" err="1"/>
              <a:t>s,c</a:t>
            </a:r>
            <a:r>
              <a:rPr lang="en-US" dirty="0"/>
              <a:t>).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753670" y="1905736"/>
            <a:ext cx="3281365" cy="2780106"/>
            <a:chOff x="4753670" y="1905736"/>
            <a:chExt cx="3281365" cy="2780106"/>
          </a:xfrm>
        </p:grpSpPr>
        <p:sp>
          <p:nvSpPr>
            <p:cNvPr id="29" name="TextBox 28"/>
            <p:cNvSpPr txBox="1"/>
            <p:nvPr/>
          </p:nvSpPr>
          <p:spPr>
            <a:xfrm>
              <a:off x="5391666" y="4039511"/>
              <a:ext cx="2749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  <a:p>
              <a:endParaRPr lang="en-US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4753670" y="1905736"/>
              <a:ext cx="3281365" cy="2619281"/>
              <a:chOff x="4753670" y="1905736"/>
              <a:chExt cx="3281365" cy="2619281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5825235" y="2063970"/>
                <a:ext cx="0" cy="2057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5825235" y="4121370"/>
                <a:ext cx="2209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5092861" y="2553352"/>
                <a:ext cx="732374" cy="1568018"/>
              </a:xfrm>
              <a:prstGeom prst="line">
                <a:avLst/>
              </a:prstGeom>
              <a:ln>
                <a:solidFill>
                  <a:srgbClr val="1B0AF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5487162" y="1905736"/>
                <a:ext cx="4572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66DEA"/>
                    </a:solidFill>
                  </a:rPr>
                  <a:t>Y</a:t>
                </a: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H="1" flipV="1">
                <a:off x="5410338" y="3267762"/>
                <a:ext cx="414897" cy="85361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H="1" flipV="1">
                <a:off x="5251599" y="4114469"/>
                <a:ext cx="573636" cy="6903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 flipV="1">
                <a:off x="5807184" y="3161923"/>
                <a:ext cx="18051" cy="975715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 rot="5400000" flipV="1">
                <a:off x="5720019" y="3353546"/>
                <a:ext cx="4879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359867" y="349980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483110" y="4155685"/>
                <a:ext cx="457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66DEA"/>
                    </a:solidFill>
                  </a:rPr>
                  <a:t>X</a:t>
                </a:r>
              </a:p>
            </p:txBody>
          </p:sp>
          <p:pic>
            <p:nvPicPr>
              <p:cNvPr id="34" name="Picture 33" descr="latex-image-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3670" y="2290883"/>
                <a:ext cx="546100" cy="419100"/>
              </a:xfrm>
              <a:prstGeom prst="rect">
                <a:avLst/>
              </a:prstGeom>
            </p:spPr>
          </p:pic>
        </p:grpSp>
      </p:grpSp>
      <p:grpSp>
        <p:nvGrpSpPr>
          <p:cNvPr id="43" name="Group 42"/>
          <p:cNvGrpSpPr/>
          <p:nvPr/>
        </p:nvGrpSpPr>
        <p:grpSpPr>
          <a:xfrm>
            <a:off x="215234" y="1766565"/>
            <a:ext cx="2680366" cy="2793336"/>
            <a:chOff x="215234" y="1766565"/>
            <a:chExt cx="2680366" cy="2793336"/>
          </a:xfrm>
        </p:grpSpPr>
        <p:grpSp>
          <p:nvGrpSpPr>
            <p:cNvPr id="19" name="Group 18"/>
            <p:cNvGrpSpPr/>
            <p:nvPr/>
          </p:nvGrpSpPr>
          <p:grpSpPr>
            <a:xfrm>
              <a:off x="215234" y="1766565"/>
              <a:ext cx="2680366" cy="2793336"/>
              <a:chOff x="215234" y="1766565"/>
              <a:chExt cx="2680366" cy="2793336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685800" y="1924799"/>
                <a:ext cx="0" cy="2057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 flipH="1">
                <a:off x="685800" y="3982199"/>
                <a:ext cx="2209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V="1">
                <a:off x="685800" y="3143999"/>
                <a:ext cx="2065506" cy="838200"/>
              </a:xfrm>
              <a:prstGeom prst="line">
                <a:avLst/>
              </a:prstGeom>
              <a:ln>
                <a:solidFill>
                  <a:srgbClr val="1B0AF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347727" y="1766565"/>
                <a:ext cx="4572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66DEA"/>
                    </a:solidFill>
                  </a:rPr>
                  <a:t>Y</a:t>
                </a: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V="1">
                <a:off x="685800" y="3495433"/>
                <a:ext cx="1136976" cy="486767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685800" y="3982199"/>
                <a:ext cx="1104900" cy="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685800" y="3448799"/>
                <a:ext cx="0" cy="549668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900414" y="3913570"/>
                <a:ext cx="2822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  <a:p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>
                <a:off x="262426" y="3559034"/>
                <a:ext cx="274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040581" y="3400322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343675" y="4016514"/>
                <a:ext cx="457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66DEA"/>
                    </a:solidFill>
                  </a:rPr>
                  <a:t>X</a:t>
                </a:r>
              </a:p>
            </p:txBody>
          </p:sp>
        </p:grpSp>
        <p:pic>
          <p:nvPicPr>
            <p:cNvPr id="35" name="Picture 34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078" y="2941255"/>
              <a:ext cx="254000" cy="20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302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recognize this sequence?</a:t>
            </a: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5"/>
          <a:stretch/>
        </p:blipFill>
        <p:spPr>
          <a:xfrm>
            <a:off x="1635190" y="1652241"/>
            <a:ext cx="3302188" cy="100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473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3797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In       we can write  </a:t>
            </a:r>
            <a:br>
              <a:rPr lang="en-US" dirty="0"/>
            </a:br>
            <a:r>
              <a:rPr lang="en-US" dirty="0"/>
              <a:t>and obtain principal angles between  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565" y="4319680"/>
            <a:ext cx="5169934" cy="313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207" y="4902607"/>
            <a:ext cx="2600546" cy="3025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3443" y="2110174"/>
            <a:ext cx="7664744" cy="1706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A point     on the </a:t>
            </a:r>
            <a:r>
              <a:rPr lang="en-US" sz="1900" dirty="0" err="1">
                <a:latin typeface="Lucida Grande" charset="0"/>
                <a:ea typeface="Lucida Grande" charset="0"/>
                <a:cs typeface="Lucida Grande" charset="0"/>
              </a:rPr>
              <a:t>Grassmann</a:t>
            </a:r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 manifold is</a:t>
            </a:r>
          </a:p>
          <a:p>
            <a:pPr algn="ctr"/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 </a:t>
            </a:r>
          </a:p>
          <a:p>
            <a:pPr algn="ctr"/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 </a:t>
            </a: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207" y="5322792"/>
            <a:ext cx="2600546" cy="3044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907" y="5097848"/>
            <a:ext cx="1251183" cy="301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4350" y="3536573"/>
            <a:ext cx="2303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Gill Sans MT" charset="0"/>
                <a:ea typeface="Gill Sans MT" charset="0"/>
                <a:cs typeface="Gill Sans MT" charset="0"/>
              </a:rPr>
              <a:t>Unique </a:t>
            </a:r>
            <a:r>
              <a:rPr lang="en-US" sz="1200" dirty="0">
                <a:latin typeface="Gill Sans MT" charset="0"/>
                <a:ea typeface="Gill Sans MT" charset="0"/>
                <a:cs typeface="Gill Sans MT" charset="0"/>
              </a:rPr>
              <a:t>up to column signs/phases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3349" y="2639733"/>
            <a:ext cx="4337302" cy="8634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7614" y="2307671"/>
            <a:ext cx="257185" cy="1821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9635" y="314716"/>
            <a:ext cx="635000" cy="342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1527" y="358565"/>
            <a:ext cx="27178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348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CS Decomposition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4786" y="1937504"/>
            <a:ext cx="886677" cy="17280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857" y="3808901"/>
            <a:ext cx="149841" cy="1273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91463" y="1937503"/>
            <a:ext cx="886677" cy="17280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700" y="3807572"/>
            <a:ext cx="721741" cy="127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400" y="3170282"/>
            <a:ext cx="232254" cy="12736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24440" y="1605346"/>
            <a:ext cx="3934046" cy="2367516"/>
          </a:xfrm>
          <a:prstGeom prst="roundRect">
            <a:avLst/>
          </a:prstGeom>
          <a:noFill/>
          <a:ln w="12700" cmpd="dbl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74" y="2611075"/>
            <a:ext cx="329314" cy="34198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93" y="2523714"/>
            <a:ext cx="596900" cy="431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2130" y="4227870"/>
            <a:ext cx="267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dimensional subspace of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4400" y="4290782"/>
            <a:ext cx="450941" cy="24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045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CS Decomposition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4786" y="1937504"/>
            <a:ext cx="886677" cy="17280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857" y="3808901"/>
            <a:ext cx="149841" cy="1273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91463" y="1937503"/>
            <a:ext cx="886677" cy="17280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700" y="3807572"/>
            <a:ext cx="721741" cy="12780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24440" y="1605346"/>
            <a:ext cx="3934046" cy="2367516"/>
          </a:xfrm>
          <a:prstGeom prst="roundRect">
            <a:avLst/>
          </a:prstGeom>
          <a:noFill/>
          <a:ln w="12700" cmpd="dbl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2130" y="4227870"/>
            <a:ext cx="3511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dimensional subspace of </a:t>
            </a:r>
          </a:p>
          <a:p>
            <a:r>
              <a:rPr lang="en-US" dirty="0"/>
              <a:t>X=first           coordinate dimensions</a:t>
            </a:r>
          </a:p>
          <a:p>
            <a:r>
              <a:rPr lang="en-US" dirty="0"/>
              <a:t>Y=last            coordinate dimensions</a:t>
            </a:r>
          </a:p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499419" y="2597355"/>
            <a:ext cx="1802581" cy="16387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47" y="2121719"/>
            <a:ext cx="379567" cy="194197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55" y="3113139"/>
            <a:ext cx="377722" cy="188861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24" y="4617478"/>
            <a:ext cx="379567" cy="194197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51" y="4904249"/>
            <a:ext cx="377722" cy="1888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4400" y="4290782"/>
            <a:ext cx="450941" cy="24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253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CS Decomposition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4786" y="1937504"/>
            <a:ext cx="886677" cy="17280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857" y="3808901"/>
            <a:ext cx="149841" cy="1273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91463" y="1937503"/>
            <a:ext cx="886677" cy="17280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700" y="3807572"/>
            <a:ext cx="721741" cy="12780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24440" y="1605346"/>
            <a:ext cx="3934046" cy="2367516"/>
          </a:xfrm>
          <a:prstGeom prst="roundRect">
            <a:avLst/>
          </a:prstGeom>
          <a:noFill/>
          <a:ln w="12700" cmpd="dbl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2130" y="4227870"/>
            <a:ext cx="35128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dimensional subspace of</a:t>
            </a:r>
          </a:p>
          <a:p>
            <a:r>
              <a:rPr lang="en-US" dirty="0"/>
              <a:t>X=first           coordinate dimensions</a:t>
            </a:r>
          </a:p>
          <a:p>
            <a:r>
              <a:rPr lang="en-US" dirty="0"/>
              <a:t>Y=last            coordinate dimensions</a:t>
            </a:r>
          </a:p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499419" y="2597355"/>
            <a:ext cx="1802581" cy="16387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47" y="2121719"/>
            <a:ext cx="379567" cy="194197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55" y="3113139"/>
            <a:ext cx="377722" cy="188861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24" y="4617478"/>
            <a:ext cx="379567" cy="194197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51" y="4904249"/>
            <a:ext cx="377722" cy="188861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88" y="2134625"/>
            <a:ext cx="788833" cy="226496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52" y="2953979"/>
            <a:ext cx="767941" cy="231396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472" y="2160001"/>
            <a:ext cx="835375" cy="219212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81" y="2960440"/>
            <a:ext cx="652363" cy="2078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54400" y="4290782"/>
            <a:ext cx="450941" cy="24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076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CS Decomposition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4786" y="1937504"/>
            <a:ext cx="886677" cy="17280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857" y="3808901"/>
            <a:ext cx="149841" cy="1273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91463" y="1937503"/>
            <a:ext cx="886677" cy="17280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700" y="3807572"/>
            <a:ext cx="721741" cy="12780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24440" y="1605346"/>
            <a:ext cx="3934046" cy="2367516"/>
          </a:xfrm>
          <a:prstGeom prst="roundRect">
            <a:avLst/>
          </a:prstGeom>
          <a:noFill/>
          <a:ln w="12700" cmpd="dbl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2130" y="4227870"/>
            <a:ext cx="35128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dimensional subspace of</a:t>
            </a:r>
          </a:p>
          <a:p>
            <a:r>
              <a:rPr lang="en-US" dirty="0"/>
              <a:t>X=first           coordinate dimensions</a:t>
            </a:r>
          </a:p>
          <a:p>
            <a:r>
              <a:rPr lang="en-US" dirty="0"/>
              <a:t>Y=last            coordinate dimensions</a:t>
            </a:r>
          </a:p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499419" y="2597355"/>
            <a:ext cx="1802581" cy="16387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47" y="2121719"/>
            <a:ext cx="379567" cy="194197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55" y="3113139"/>
            <a:ext cx="377722" cy="188861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24" y="4617478"/>
            <a:ext cx="379567" cy="194197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51" y="4904249"/>
            <a:ext cx="377722" cy="188861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88" y="2134625"/>
            <a:ext cx="788833" cy="226496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52" y="2953979"/>
            <a:ext cx="767941" cy="231396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472" y="2160001"/>
            <a:ext cx="835375" cy="219212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81" y="2960440"/>
            <a:ext cx="652363" cy="2078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7226" y="2263772"/>
            <a:ext cx="3406704" cy="101451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4400" y="4290782"/>
            <a:ext cx="450941" cy="24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704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359673" cy="1325563"/>
          </a:xfrm>
        </p:spPr>
        <p:txBody>
          <a:bodyPr/>
          <a:lstStyle/>
          <a:p>
            <a:r>
              <a:rPr lang="en-US" dirty="0"/>
              <a:t>GSVD Formulation (non-orthogonal)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9449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e=</a:t>
            </a:r>
            <a:r>
              <a:rPr lang="en-US" dirty="0" err="1">
                <a:solidFill>
                  <a:srgbClr val="0000FF"/>
                </a:solidFill>
                <a:latin typeface="Comic Sans MS"/>
                <a:cs typeface="Comic Sans MS"/>
              </a:rPr>
              <a:t>gsvd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(A,B)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3" y="1751064"/>
            <a:ext cx="3265819" cy="24586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896" y="1851733"/>
            <a:ext cx="4356334" cy="83559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703" y="3580768"/>
            <a:ext cx="1682254" cy="411487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185" y="4145164"/>
            <a:ext cx="1582774" cy="384388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185" y="4679693"/>
            <a:ext cx="2211414" cy="409521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57" y="5595259"/>
            <a:ext cx="4452933" cy="4657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35896" y="1467711"/>
            <a:ext cx="872208" cy="16084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013" y="1567132"/>
            <a:ext cx="330200" cy="3429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13" y="2478534"/>
            <a:ext cx="342900" cy="3302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105405" y="2260347"/>
            <a:ext cx="886677" cy="0"/>
          </a:xfrm>
          <a:prstGeom prst="line">
            <a:avLst/>
          </a:prstGeom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497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85800" y="1924799"/>
            <a:ext cx="0" cy="205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85800" y="3982199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85800" y="3143999"/>
            <a:ext cx="2065506" cy="838200"/>
          </a:xfrm>
          <a:prstGeom prst="line">
            <a:avLst/>
          </a:prstGeom>
          <a:ln>
            <a:solidFill>
              <a:srgbClr val="1B0A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95600" y="3841467"/>
            <a:ext cx="457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66DEA"/>
                </a:solidFill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727" y="1766565"/>
            <a:ext cx="457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66DEA"/>
                </a:solidFill>
              </a:rPr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1202" y="2454806"/>
            <a:ext cx="2199200" cy="646331"/>
          </a:xfrm>
          <a:prstGeom prst="rect">
            <a:avLst/>
          </a:prstGeom>
          <a:ln>
            <a:solidFill>
              <a:srgbClr val="1B0A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n-dim subspace =span(   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69964" y="367315"/>
            <a:ext cx="2440002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/>
              <a:t>m=m</a:t>
            </a:r>
            <a:r>
              <a:rPr lang="en-US" baseline="-25000" dirty="0"/>
              <a:t>1</a:t>
            </a:r>
            <a:r>
              <a:rPr lang="en-US" dirty="0"/>
              <a:t>+m</a:t>
            </a:r>
            <a:r>
              <a:rPr lang="en-US" baseline="-25000" dirty="0"/>
              <a:t>2 </a:t>
            </a:r>
            <a:r>
              <a:rPr lang="en-US" dirty="0"/>
              <a:t>dimensions</a:t>
            </a:r>
          </a:p>
          <a:p>
            <a:r>
              <a:rPr lang="en-US" dirty="0"/>
              <a:t>n ≤ 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49710" y="4058399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(m</a:t>
            </a:r>
            <a:r>
              <a:rPr lang="en-US" baseline="-25000" dirty="0"/>
              <a:t>1 </a:t>
            </a:r>
            <a:r>
              <a:rPr lang="en-US" dirty="0"/>
              <a:t>dim)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424205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(m</a:t>
            </a:r>
            <a:r>
              <a:rPr lang="en-US" baseline="-25000" dirty="0"/>
              <a:t>2 </a:t>
            </a:r>
            <a:r>
              <a:rPr lang="en-US" dirty="0"/>
              <a:t>dim)</a:t>
            </a:r>
          </a:p>
        </p:txBody>
      </p:sp>
      <p:sp>
        <p:nvSpPr>
          <p:cNvPr id="16" name="Oval 15"/>
          <p:cNvSpPr/>
          <p:nvPr/>
        </p:nvSpPr>
        <p:spPr>
          <a:xfrm>
            <a:off x="7022448" y="1667761"/>
            <a:ext cx="1892952" cy="1676400"/>
          </a:xfrm>
          <a:prstGeom prst="ellipse">
            <a:avLst/>
          </a:prstGeom>
          <a:noFill/>
          <a:ln>
            <a:solidFill>
              <a:srgbClr val="1B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946571" y="3487528"/>
            <a:ext cx="0" cy="41910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9765142">
            <a:off x="6825918" y="4078842"/>
            <a:ext cx="1892952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6573831">
            <a:off x="4754532" y="2079691"/>
            <a:ext cx="1892952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336648" y="2348661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73023" y="4678614"/>
            <a:ext cx="4572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66DEA"/>
                </a:solidFill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74186" y="3362597"/>
            <a:ext cx="4572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66DEA"/>
                </a:solidFill>
              </a:rPr>
              <a:t>Y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806260" y="4030374"/>
            <a:ext cx="814832" cy="481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7593041" y="4151091"/>
            <a:ext cx="213220" cy="360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01008" y="2348661"/>
            <a:ext cx="394905" cy="220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22" idx="2"/>
          </p:cNvCxnSpPr>
          <p:nvPr/>
        </p:nvCxnSpPr>
        <p:spPr>
          <a:xfrm flipV="1">
            <a:off x="5701008" y="1606956"/>
            <a:ext cx="316934" cy="741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20023302">
            <a:off x="7972662" y="4151682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u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7946571" y="2014481"/>
            <a:ext cx="752277" cy="444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670796" y="1727393"/>
            <a:ext cx="265960" cy="731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853422">
            <a:off x="5447363" y="245257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v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422299" y="31439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66DEA"/>
                </a:solidFill>
              </a:rPr>
              <a:t>π</a:t>
            </a:r>
            <a:endParaRPr lang="en-US" dirty="0">
              <a:solidFill>
                <a:srgbClr val="066DEA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64616" y="3230335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66DEA"/>
                </a:solidFill>
              </a:rPr>
              <a:t>π</a:t>
            </a:r>
            <a:endParaRPr lang="en-US" dirty="0">
              <a:solidFill>
                <a:srgbClr val="066DEA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685800" y="3495433"/>
            <a:ext cx="1136976" cy="4867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85800" y="3982199"/>
            <a:ext cx="11049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685800" y="3448799"/>
            <a:ext cx="0" cy="5496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66800" y="595793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00414" y="3913570"/>
            <a:ext cx="561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u</a:t>
            </a:r>
            <a:r>
              <a:rPr lang="en-US" baseline="-25000" dirty="0"/>
              <a:t>1</a:t>
            </a:r>
            <a:endParaRPr lang="en-US" dirty="0"/>
          </a:p>
          <a:p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 rot="16200000">
            <a:off x="123845" y="360819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v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7936756" y="1942911"/>
            <a:ext cx="772316" cy="5258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7793395" y="4030374"/>
            <a:ext cx="827697" cy="49123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701008" y="2360330"/>
            <a:ext cx="394905" cy="20900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822545" y="1205812"/>
            <a:ext cx="3138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Flattened View  </a:t>
            </a:r>
            <a:r>
              <a:rPr lang="en-US" dirty="0">
                <a:solidFill>
                  <a:srgbClr val="FF0000"/>
                </a:solidFill>
              </a:rPr>
              <a:t>Expanded View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subspaces represented by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lines</a:t>
            </a:r>
            <a:r>
              <a:rPr lang="en-US" dirty="0">
                <a:solidFill>
                  <a:srgbClr val="FF0000"/>
                </a:solidFill>
              </a:rPr>
              <a:t> planes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2107202" y="1648053"/>
            <a:ext cx="788399" cy="45941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912138" y="1396831"/>
            <a:ext cx="535063" cy="2081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125469" y="2893002"/>
            <a:ext cx="953823" cy="568947"/>
            <a:chOff x="1251064" y="1902092"/>
            <a:chExt cx="953823" cy="568947"/>
          </a:xfrm>
        </p:grpSpPr>
        <p:grpSp>
          <p:nvGrpSpPr>
            <p:cNvPr id="2" name="Group 1"/>
            <p:cNvGrpSpPr/>
            <p:nvPr/>
          </p:nvGrpSpPr>
          <p:grpSpPr>
            <a:xfrm>
              <a:off x="1327172" y="1902092"/>
              <a:ext cx="561372" cy="568947"/>
              <a:chOff x="1327172" y="1902092"/>
              <a:chExt cx="561372" cy="568947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1327172" y="1902092"/>
                <a:ext cx="561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u</a:t>
                </a:r>
                <a:r>
                  <a:rPr lang="en-US" baseline="-25000" dirty="0"/>
                  <a:t>1</a:t>
                </a:r>
                <a:endParaRPr lang="en-US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327264" y="2101707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baseline="-25000" dirty="0"/>
                  <a:t>1</a:t>
                </a:r>
                <a:r>
                  <a:rPr lang="en-US" dirty="0"/>
                  <a:t>v</a:t>
                </a:r>
                <a:r>
                  <a:rPr lang="en-US" baseline="-25000" dirty="0"/>
                  <a:t>1</a:t>
                </a:r>
                <a:endParaRPr lang="en-US" dirty="0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1251064" y="2025507"/>
              <a:ext cx="953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i="1" dirty="0"/>
                <a:t>       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725069" y="1607861"/>
            <a:ext cx="953823" cy="568947"/>
            <a:chOff x="1251064" y="1902092"/>
            <a:chExt cx="953823" cy="568947"/>
          </a:xfrm>
        </p:grpSpPr>
        <p:grpSp>
          <p:nvGrpSpPr>
            <p:cNvPr id="57" name="Group 56"/>
            <p:cNvGrpSpPr/>
            <p:nvPr/>
          </p:nvGrpSpPr>
          <p:grpSpPr>
            <a:xfrm>
              <a:off x="1327172" y="1902092"/>
              <a:ext cx="561372" cy="568947"/>
              <a:chOff x="1327172" y="1902092"/>
              <a:chExt cx="561372" cy="568947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327172" y="1902092"/>
                <a:ext cx="561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u</a:t>
                </a:r>
                <a:r>
                  <a:rPr lang="en-US" baseline="-25000" dirty="0"/>
                  <a:t>1</a:t>
                </a:r>
                <a:endParaRPr lang="en-US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327264" y="2101707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baseline="-25000" dirty="0"/>
                  <a:t>1</a:t>
                </a:r>
                <a:r>
                  <a:rPr lang="en-US" dirty="0"/>
                  <a:t>v</a:t>
                </a:r>
                <a:r>
                  <a:rPr lang="en-US" baseline="-25000" dirty="0"/>
                  <a:t>1</a:t>
                </a:r>
                <a:endParaRPr lang="en-US" dirty="0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1251064" y="2025507"/>
              <a:ext cx="953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i="1" dirty="0"/>
                <a:t>       </a:t>
              </a:r>
              <a:r>
                <a:rPr lang="en-US" dirty="0"/>
                <a:t>)</a:t>
              </a:r>
            </a:p>
          </p:txBody>
        </p:sp>
      </p:grpSp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167460" y="-97697"/>
            <a:ext cx="7886700" cy="1325563"/>
          </a:xfrm>
        </p:spPr>
        <p:txBody>
          <a:bodyPr/>
          <a:lstStyle/>
          <a:p>
            <a:r>
              <a:rPr lang="en-US" dirty="0"/>
              <a:t>GSVD(A,B)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449" y="5403937"/>
            <a:ext cx="3359025" cy="923330"/>
          </a:xfrm>
          <a:prstGeom prst="rect">
            <a:avLst/>
          </a:prstGeom>
          <a:noFill/>
          <a:ln w="3175" cmpd="sng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dirty="0"/>
              <a:t>Ex 1: Random line in R</a:t>
            </a:r>
            <a:r>
              <a:rPr lang="en-US" baseline="30000" dirty="0"/>
              <a:t>2 </a:t>
            </a:r>
            <a:r>
              <a:rPr lang="en-US" dirty="0"/>
              <a:t>through 0:</a:t>
            </a:r>
          </a:p>
          <a:p>
            <a:r>
              <a:rPr lang="en-US" baseline="30000" dirty="0"/>
              <a:t>	</a:t>
            </a:r>
            <a:r>
              <a:rPr lang="en-US" dirty="0"/>
              <a:t>On the x axis: c</a:t>
            </a:r>
          </a:p>
          <a:p>
            <a:r>
              <a:rPr lang="en-US" dirty="0"/>
              <a:t>                  On the y axis: s</a:t>
            </a:r>
            <a:r>
              <a:rPr lang="en-US" baseline="30000" dirty="0"/>
              <a:t> 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3279" y="795534"/>
            <a:ext cx="201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A,B have n columns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16592" y="2671693"/>
            <a:ext cx="288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  <a:p>
            <a:r>
              <a:rPr lang="en-US" sz="1400" dirty="0"/>
              <a:t>B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634265" y="5403937"/>
            <a:ext cx="3594291" cy="923330"/>
          </a:xfrm>
          <a:prstGeom prst="rect">
            <a:avLst/>
          </a:prstGeom>
          <a:noFill/>
          <a:ln w="3175" cmpd="sng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Ex 2: Random plane in R</a:t>
            </a:r>
            <a:r>
              <a:rPr lang="en-US" baseline="30000" dirty="0"/>
              <a:t>4</a:t>
            </a:r>
            <a:r>
              <a:rPr lang="en-US" dirty="0"/>
              <a:t> through 0:</a:t>
            </a:r>
          </a:p>
          <a:p>
            <a:r>
              <a:rPr lang="en-US" dirty="0"/>
              <a:t>	On  </a:t>
            </a:r>
            <a:r>
              <a:rPr lang="en-US" dirty="0" err="1"/>
              <a:t>xy</a:t>
            </a:r>
            <a:r>
              <a:rPr lang="en-US" dirty="0"/>
              <a:t> plane: c1,c2</a:t>
            </a:r>
          </a:p>
          <a:p>
            <a:r>
              <a:rPr lang="en-US" dirty="0"/>
              <a:t>                  On </a:t>
            </a:r>
            <a:r>
              <a:rPr lang="en-US" dirty="0" err="1"/>
              <a:t>zw</a:t>
            </a:r>
            <a:r>
              <a:rPr lang="en-US" dirty="0"/>
              <a:t> plane: s1,s2  </a:t>
            </a:r>
          </a:p>
        </p:txBody>
      </p:sp>
    </p:spTree>
    <p:extLst>
      <p:ext uri="{BB962C8B-B14F-4D97-AF65-F5344CB8AC3E}">
        <p14:creationId xmlns:p14="http://schemas.microsoft.com/office/powerpoint/2010/main" val="25542737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85800" y="1924799"/>
            <a:ext cx="0" cy="205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85800" y="3982199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85800" y="3143999"/>
            <a:ext cx="2065506" cy="838200"/>
          </a:xfrm>
          <a:prstGeom prst="line">
            <a:avLst/>
          </a:prstGeom>
          <a:ln>
            <a:solidFill>
              <a:srgbClr val="1B0A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95600" y="3841467"/>
            <a:ext cx="457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66DEA"/>
                </a:solidFill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727" y="1766565"/>
            <a:ext cx="457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66DEA"/>
                </a:solidFill>
              </a:rPr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1202" y="2454806"/>
            <a:ext cx="2199200" cy="646331"/>
          </a:xfrm>
          <a:prstGeom prst="rect">
            <a:avLst/>
          </a:prstGeom>
          <a:ln>
            <a:solidFill>
              <a:srgbClr val="1B0A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n-dim subspace =span(   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69964" y="367315"/>
            <a:ext cx="2440002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/>
              <a:t>m=m</a:t>
            </a:r>
            <a:r>
              <a:rPr lang="en-US" baseline="-25000" dirty="0"/>
              <a:t>1</a:t>
            </a:r>
            <a:r>
              <a:rPr lang="en-US" dirty="0"/>
              <a:t>+m</a:t>
            </a:r>
            <a:r>
              <a:rPr lang="en-US" baseline="-25000" dirty="0"/>
              <a:t>2 </a:t>
            </a:r>
            <a:r>
              <a:rPr lang="en-US" dirty="0"/>
              <a:t>dimensions</a:t>
            </a:r>
          </a:p>
          <a:p>
            <a:r>
              <a:rPr lang="en-US" dirty="0"/>
              <a:t>n ≤ 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49710" y="4058399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(m</a:t>
            </a:r>
            <a:r>
              <a:rPr lang="en-US" baseline="-25000" dirty="0"/>
              <a:t>1 </a:t>
            </a:r>
            <a:r>
              <a:rPr lang="en-US" dirty="0"/>
              <a:t>dim)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424205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(m</a:t>
            </a:r>
            <a:r>
              <a:rPr lang="en-US" baseline="-25000" dirty="0"/>
              <a:t>2 </a:t>
            </a:r>
            <a:r>
              <a:rPr lang="en-US" dirty="0"/>
              <a:t>dim)</a:t>
            </a:r>
          </a:p>
        </p:txBody>
      </p:sp>
      <p:sp>
        <p:nvSpPr>
          <p:cNvPr id="16" name="Oval 15"/>
          <p:cNvSpPr/>
          <p:nvPr/>
        </p:nvSpPr>
        <p:spPr>
          <a:xfrm>
            <a:off x="7022448" y="1667761"/>
            <a:ext cx="1892952" cy="1676400"/>
          </a:xfrm>
          <a:prstGeom prst="ellipse">
            <a:avLst/>
          </a:prstGeom>
          <a:noFill/>
          <a:ln>
            <a:solidFill>
              <a:srgbClr val="1B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946571" y="3487528"/>
            <a:ext cx="0" cy="41910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9765142">
            <a:off x="6825918" y="4078842"/>
            <a:ext cx="1892952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6573831">
            <a:off x="4754532" y="2079691"/>
            <a:ext cx="1892952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336648" y="2348661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73023" y="4678614"/>
            <a:ext cx="4572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66DEA"/>
                </a:solidFill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74186" y="3362597"/>
            <a:ext cx="4572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66DEA"/>
                </a:solidFill>
              </a:rPr>
              <a:t>Y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806260" y="4030374"/>
            <a:ext cx="814832" cy="481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7593041" y="4151091"/>
            <a:ext cx="213220" cy="360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01008" y="2348661"/>
            <a:ext cx="394905" cy="220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20023302">
            <a:off x="7972662" y="4151682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u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7946571" y="2014481"/>
            <a:ext cx="752277" cy="444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670796" y="1727393"/>
            <a:ext cx="265960" cy="731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853422">
            <a:off x="5447363" y="245257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v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422299" y="31439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66DEA"/>
                </a:solidFill>
              </a:rPr>
              <a:t>π</a:t>
            </a:r>
            <a:endParaRPr lang="en-US" dirty="0">
              <a:solidFill>
                <a:srgbClr val="066DEA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64616" y="3230335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66DEA"/>
                </a:solidFill>
              </a:rPr>
              <a:t>π</a:t>
            </a:r>
            <a:endParaRPr lang="en-US" dirty="0">
              <a:solidFill>
                <a:srgbClr val="066DEA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685800" y="3495433"/>
            <a:ext cx="1136976" cy="4867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85800" y="3982199"/>
            <a:ext cx="11049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685800" y="3448799"/>
            <a:ext cx="0" cy="5496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66800" y="53456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00414" y="3913570"/>
            <a:ext cx="561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u</a:t>
            </a:r>
            <a:r>
              <a:rPr lang="en-US" baseline="-25000" dirty="0"/>
              <a:t>1</a:t>
            </a:r>
            <a:endParaRPr lang="en-US" dirty="0"/>
          </a:p>
          <a:p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 rot="16200000">
            <a:off x="123845" y="360819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v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7936756" y="1942911"/>
            <a:ext cx="772316" cy="5258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7793395" y="4030374"/>
            <a:ext cx="827697" cy="49123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701008" y="2360330"/>
            <a:ext cx="394905" cy="20900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822545" y="1205812"/>
            <a:ext cx="3138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Flattened View  </a:t>
            </a:r>
            <a:r>
              <a:rPr lang="en-US" dirty="0">
                <a:solidFill>
                  <a:srgbClr val="FF0000"/>
                </a:solidFill>
              </a:rPr>
              <a:t>Expanded View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subspaces represented by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lines</a:t>
            </a:r>
            <a:r>
              <a:rPr lang="en-US" dirty="0">
                <a:solidFill>
                  <a:srgbClr val="FF0000"/>
                </a:solidFill>
              </a:rPr>
              <a:t> planes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2107202" y="1648053"/>
            <a:ext cx="788399" cy="45941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912138" y="1396831"/>
            <a:ext cx="535063" cy="2081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125469" y="2893002"/>
            <a:ext cx="953823" cy="568947"/>
            <a:chOff x="1251064" y="1902092"/>
            <a:chExt cx="953823" cy="568947"/>
          </a:xfrm>
        </p:grpSpPr>
        <p:grpSp>
          <p:nvGrpSpPr>
            <p:cNvPr id="2" name="Group 1"/>
            <p:cNvGrpSpPr/>
            <p:nvPr/>
          </p:nvGrpSpPr>
          <p:grpSpPr>
            <a:xfrm>
              <a:off x="1327172" y="1902092"/>
              <a:ext cx="561372" cy="568947"/>
              <a:chOff x="1327172" y="1902092"/>
              <a:chExt cx="561372" cy="568947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1327172" y="1902092"/>
                <a:ext cx="561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u</a:t>
                </a:r>
                <a:r>
                  <a:rPr lang="en-US" baseline="-25000" dirty="0"/>
                  <a:t>1</a:t>
                </a:r>
                <a:endParaRPr lang="en-US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327264" y="2101707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baseline="-25000" dirty="0"/>
                  <a:t>1</a:t>
                </a:r>
                <a:r>
                  <a:rPr lang="en-US" dirty="0"/>
                  <a:t>v</a:t>
                </a:r>
                <a:r>
                  <a:rPr lang="en-US" baseline="-25000" dirty="0"/>
                  <a:t>1</a:t>
                </a:r>
                <a:endParaRPr lang="en-US" dirty="0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1251064" y="2025507"/>
              <a:ext cx="953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i="1" dirty="0"/>
                <a:t>       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725069" y="1607861"/>
            <a:ext cx="953823" cy="568947"/>
            <a:chOff x="1251064" y="1902092"/>
            <a:chExt cx="953823" cy="568947"/>
          </a:xfrm>
        </p:grpSpPr>
        <p:grpSp>
          <p:nvGrpSpPr>
            <p:cNvPr id="57" name="Group 56"/>
            <p:cNvGrpSpPr/>
            <p:nvPr/>
          </p:nvGrpSpPr>
          <p:grpSpPr>
            <a:xfrm>
              <a:off x="1327172" y="1902092"/>
              <a:ext cx="561372" cy="568947"/>
              <a:chOff x="1327172" y="1902092"/>
              <a:chExt cx="561372" cy="568947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327172" y="1902092"/>
                <a:ext cx="561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u</a:t>
                </a:r>
                <a:r>
                  <a:rPr lang="en-US" baseline="-25000" dirty="0"/>
                  <a:t>1</a:t>
                </a:r>
                <a:endParaRPr lang="en-US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327264" y="2101707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baseline="-25000" dirty="0"/>
                  <a:t>1</a:t>
                </a:r>
                <a:r>
                  <a:rPr lang="en-US" dirty="0"/>
                  <a:t>v</a:t>
                </a:r>
                <a:r>
                  <a:rPr lang="en-US" baseline="-25000" dirty="0"/>
                  <a:t>1</a:t>
                </a:r>
                <a:endParaRPr lang="en-US" dirty="0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1251064" y="2025507"/>
              <a:ext cx="953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i="1" dirty="0"/>
                <a:t>       </a:t>
              </a:r>
              <a:r>
                <a:rPr lang="en-US" dirty="0"/>
                <a:t>)</a:t>
              </a:r>
            </a:p>
          </p:txBody>
        </p:sp>
      </p:grpSp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167460" y="-97697"/>
            <a:ext cx="7886700" cy="1325563"/>
          </a:xfrm>
        </p:spPr>
        <p:txBody>
          <a:bodyPr/>
          <a:lstStyle/>
          <a:p>
            <a:r>
              <a:rPr lang="en-US" dirty="0"/>
              <a:t>GSVD(A,B)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97292" y="5149444"/>
            <a:ext cx="4870293" cy="1200329"/>
          </a:xfrm>
          <a:prstGeom prst="rect">
            <a:avLst/>
          </a:prstGeom>
          <a:noFill/>
          <a:ln w="3175" cmpd="sng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Ex 4:</a:t>
            </a:r>
          </a:p>
          <a:p>
            <a:r>
              <a:rPr lang="en-US" dirty="0"/>
              <a:t> Random plane in R</a:t>
            </a:r>
            <a:r>
              <a:rPr lang="en-US" baseline="30000" dirty="0"/>
              <a:t>3</a:t>
            </a:r>
            <a:r>
              <a:rPr lang="en-US" dirty="0"/>
              <a:t> through 0:</a:t>
            </a:r>
          </a:p>
          <a:p>
            <a:r>
              <a:rPr lang="en-US" dirty="0"/>
              <a:t> On the </a:t>
            </a:r>
            <a:r>
              <a:rPr lang="en-US" dirty="0" err="1"/>
              <a:t>xy</a:t>
            </a:r>
            <a:r>
              <a:rPr lang="en-US" dirty="0"/>
              <a:t> plane: c and 1 (one axis in the </a:t>
            </a:r>
            <a:r>
              <a:rPr lang="en-US" dirty="0" err="1"/>
              <a:t>xy</a:t>
            </a:r>
            <a:r>
              <a:rPr lang="en-US" dirty="0"/>
              <a:t> plane)</a:t>
            </a:r>
          </a:p>
          <a:p>
            <a:r>
              <a:rPr lang="en-US" dirty="0"/>
              <a:t> On the z axis: s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3279" y="795534"/>
            <a:ext cx="201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A,B have n columns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16592" y="2671693"/>
            <a:ext cx="288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  <a:p>
            <a:r>
              <a:rPr lang="en-US" sz="1400" dirty="0"/>
              <a:t>B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61209" y="5251996"/>
            <a:ext cx="3415418" cy="923330"/>
          </a:xfrm>
          <a:prstGeom prst="rect">
            <a:avLst/>
          </a:prstGeom>
          <a:noFill/>
          <a:ln w="3175" cmpd="sng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Ex 3: Random line in R</a:t>
            </a:r>
            <a:r>
              <a:rPr lang="en-US" baseline="30000" dirty="0"/>
              <a:t>3</a:t>
            </a:r>
            <a:r>
              <a:rPr lang="en-US" dirty="0"/>
              <a:t> through 0:</a:t>
            </a:r>
          </a:p>
          <a:p>
            <a:r>
              <a:rPr lang="en-US" dirty="0"/>
              <a:t>	On the </a:t>
            </a:r>
            <a:r>
              <a:rPr lang="en-US" dirty="0" err="1"/>
              <a:t>xy</a:t>
            </a:r>
            <a:r>
              <a:rPr lang="en-US" dirty="0"/>
              <a:t> plane: c and 0</a:t>
            </a:r>
          </a:p>
          <a:p>
            <a:r>
              <a:rPr lang="en-US" dirty="0"/>
              <a:t>                  On the z axis: s   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5701008" y="1606956"/>
            <a:ext cx="316934" cy="741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8513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GSVD </a:t>
            </a:r>
            <a:r>
              <a:rPr lang="en-US" dirty="0" err="1"/>
              <a:t>Jacobian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8650" y="1540808"/>
            <a:ext cx="7664744" cy="16167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The Players</a:t>
            </a: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931" y="2133081"/>
            <a:ext cx="1761467" cy="8239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493" y="2127768"/>
            <a:ext cx="3762353" cy="82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270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GSVD </a:t>
            </a:r>
            <a:r>
              <a:rPr lang="en-US" dirty="0" err="1"/>
              <a:t>Jacobian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8650" y="1540808"/>
            <a:ext cx="7664744" cy="16167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The Players</a:t>
            </a: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650" y="3342180"/>
            <a:ext cx="7822406" cy="2113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The Differential</a:t>
            </a: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931" y="2133081"/>
            <a:ext cx="1761467" cy="8239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494" y="2133081"/>
            <a:ext cx="3762353" cy="8244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855" y="4182901"/>
            <a:ext cx="5619203" cy="104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06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recognize this sequence?</a:t>
            </a: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89" y="1652241"/>
            <a:ext cx="6539619" cy="100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925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25" y="-289971"/>
            <a:ext cx="7886700" cy="1325563"/>
          </a:xfrm>
        </p:spPr>
        <p:txBody>
          <a:bodyPr/>
          <a:lstStyle/>
          <a:p>
            <a:r>
              <a:rPr lang="en-US" dirty="0"/>
              <a:t>GSVD </a:t>
            </a:r>
            <a:r>
              <a:rPr lang="en-US" dirty="0" err="1"/>
              <a:t>Jacobian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5023" y="812070"/>
            <a:ext cx="7822406" cy="18584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The Differential</a:t>
            </a: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876" y="3084107"/>
            <a:ext cx="149841" cy="127365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1083623" y="3329690"/>
            <a:ext cx="847520" cy="234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1092812" y="3336776"/>
            <a:ext cx="838331" cy="8386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 rot="18842597" flipH="1">
            <a:off x="1496938" y="3182084"/>
            <a:ext cx="45719" cy="1169374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481" y="4440657"/>
            <a:ext cx="214928" cy="89553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3879382" y="2902865"/>
            <a:ext cx="1471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Anti-symmetric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574963" y="2914630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624677" y="2879159"/>
            <a:ext cx="907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Diagonal</a:t>
            </a:r>
            <a:endParaRPr lang="en-US" sz="1600" dirty="0">
              <a:solidFill>
                <a:srgbClr val="FF40FF"/>
              </a:solidFill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556" y="5857514"/>
            <a:ext cx="382441" cy="23796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30" y="3699493"/>
            <a:ext cx="149841" cy="127365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1095735" y="5080470"/>
            <a:ext cx="822960" cy="578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749" y="4574876"/>
            <a:ext cx="612931" cy="12039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3030" y="5310155"/>
            <a:ext cx="607036" cy="119239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2603684" y="3329690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 rot="18842597" flipH="1">
            <a:off x="3022536" y="3182085"/>
            <a:ext cx="45719" cy="1169374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4191561" y="3335133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200750" y="3342219"/>
            <a:ext cx="838331" cy="8386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 rot="18842597" flipH="1">
            <a:off x="4604876" y="3187527"/>
            <a:ext cx="45719" cy="116937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5645917" y="3343973"/>
            <a:ext cx="847520" cy="234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5655106" y="3363171"/>
            <a:ext cx="825883" cy="82433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5658029" y="5094753"/>
            <a:ext cx="822960" cy="578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231401" y="3322604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7243513" y="5073384"/>
            <a:ext cx="822960" cy="578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43" y="4635074"/>
            <a:ext cx="612931" cy="12039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1475" y="5357289"/>
            <a:ext cx="607036" cy="119239"/>
          </a:xfrm>
          <a:prstGeom prst="rect">
            <a:avLst/>
          </a:prstGeom>
        </p:spPr>
      </p:pic>
      <p:sp>
        <p:nvSpPr>
          <p:cNvPr id="98" name="Rectangle 97"/>
          <p:cNvSpPr/>
          <p:nvPr/>
        </p:nvSpPr>
        <p:spPr>
          <a:xfrm>
            <a:off x="7142841" y="2911310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2577" y="4395898"/>
            <a:ext cx="171907" cy="17907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9870" y="4395898"/>
            <a:ext cx="171907" cy="17907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5219" y="4395898"/>
            <a:ext cx="171907" cy="179070"/>
          </a:xfrm>
          <a:prstGeom prst="rect">
            <a:avLst/>
          </a:prstGeom>
        </p:spPr>
      </p:pic>
      <p:sp>
        <p:nvSpPr>
          <p:cNvPr id="102" name="Right Arrow 101"/>
          <p:cNvSpPr/>
          <p:nvPr/>
        </p:nvSpPr>
        <p:spPr>
          <a:xfrm rot="16200000">
            <a:off x="4415855" y="5916304"/>
            <a:ext cx="423760" cy="16639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2112" y="6376505"/>
            <a:ext cx="2712417" cy="257212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3293" y="5838489"/>
            <a:ext cx="1228830" cy="316631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99981" y="5811351"/>
            <a:ext cx="1266105" cy="330288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59189" y="1468774"/>
            <a:ext cx="5692286" cy="106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71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25" y="-289971"/>
            <a:ext cx="7886700" cy="1325563"/>
          </a:xfrm>
        </p:spPr>
        <p:txBody>
          <a:bodyPr/>
          <a:lstStyle/>
          <a:p>
            <a:r>
              <a:rPr lang="en-US" dirty="0"/>
              <a:t>GSVD </a:t>
            </a:r>
            <a:r>
              <a:rPr lang="en-US" dirty="0" err="1"/>
              <a:t>Jacobian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5023" y="812070"/>
            <a:ext cx="7822406" cy="18584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40FF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Diagonal </a:t>
            </a:r>
            <a:endParaRPr lang="en-US" sz="1900" b="1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231" y="1864695"/>
            <a:ext cx="3220287" cy="348139"/>
          </a:xfrm>
          <a:prstGeom prst="rect">
            <a:avLst/>
          </a:prstGeom>
        </p:spPr>
      </p:pic>
      <p:sp>
        <p:nvSpPr>
          <p:cNvPr id="92" name="Rounded Rectangle 91"/>
          <p:cNvSpPr/>
          <p:nvPr/>
        </p:nvSpPr>
        <p:spPr>
          <a:xfrm>
            <a:off x="2342984" y="2785959"/>
            <a:ext cx="1300549" cy="301966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876" y="3084107"/>
            <a:ext cx="149841" cy="127365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1083623" y="3329690"/>
            <a:ext cx="847520" cy="234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1092812" y="3336776"/>
            <a:ext cx="838331" cy="8386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 rot="18842597" flipH="1">
            <a:off x="1496938" y="3182084"/>
            <a:ext cx="45719" cy="1169374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481" y="4440657"/>
            <a:ext cx="214928" cy="89553"/>
          </a:xfrm>
          <a:prstGeom prst="rect">
            <a:avLst/>
          </a:prstGeom>
        </p:spPr>
      </p:pic>
      <p:sp>
        <p:nvSpPr>
          <p:cNvPr id="98" name="Rectangle 97"/>
          <p:cNvSpPr/>
          <p:nvPr/>
        </p:nvSpPr>
        <p:spPr>
          <a:xfrm>
            <a:off x="3879382" y="2902865"/>
            <a:ext cx="1471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Anti-symmetric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574963" y="2914630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624677" y="2879159"/>
            <a:ext cx="907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Diagonal</a:t>
            </a:r>
            <a:endParaRPr lang="en-US" sz="1600" dirty="0">
              <a:solidFill>
                <a:srgbClr val="FF40FF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3556" y="5857514"/>
            <a:ext cx="382441" cy="23796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30" y="3699493"/>
            <a:ext cx="149841" cy="127365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>
            <a:off x="1095735" y="5080470"/>
            <a:ext cx="822960" cy="578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0749" y="4574876"/>
            <a:ext cx="612931" cy="120397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3030" y="5310155"/>
            <a:ext cx="607036" cy="119239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2603684" y="3329690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 rot="18842597" flipH="1">
            <a:off x="3022536" y="3182085"/>
            <a:ext cx="45719" cy="1169374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4191561" y="3335133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4200750" y="3342219"/>
            <a:ext cx="838331" cy="8386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 rot="18842597" flipH="1">
            <a:off x="4604876" y="3187527"/>
            <a:ext cx="45719" cy="116937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5645917" y="3343973"/>
            <a:ext cx="847520" cy="234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1"/>
          <p:cNvSpPr/>
          <p:nvPr/>
        </p:nvSpPr>
        <p:spPr>
          <a:xfrm>
            <a:off x="5655106" y="3363171"/>
            <a:ext cx="825883" cy="82433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5658029" y="5094753"/>
            <a:ext cx="822960" cy="578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231401" y="3322604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114"/>
          <p:cNvSpPr/>
          <p:nvPr/>
        </p:nvSpPr>
        <p:spPr>
          <a:xfrm>
            <a:off x="7243513" y="5073384"/>
            <a:ext cx="822960" cy="578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43" y="4635074"/>
            <a:ext cx="612931" cy="120397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1475" y="5357289"/>
            <a:ext cx="607036" cy="119239"/>
          </a:xfrm>
          <a:prstGeom prst="rect">
            <a:avLst/>
          </a:prstGeom>
        </p:spPr>
      </p:pic>
      <p:sp>
        <p:nvSpPr>
          <p:cNvPr id="118" name="Rectangle 117"/>
          <p:cNvSpPr/>
          <p:nvPr/>
        </p:nvSpPr>
        <p:spPr>
          <a:xfrm>
            <a:off x="7142841" y="2911310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2577" y="4395898"/>
            <a:ext cx="171907" cy="17907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9870" y="4395898"/>
            <a:ext cx="171907" cy="179070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5219" y="4395898"/>
            <a:ext cx="171907" cy="179070"/>
          </a:xfrm>
          <a:prstGeom prst="rect">
            <a:avLst/>
          </a:prstGeom>
        </p:spPr>
      </p:pic>
      <p:sp>
        <p:nvSpPr>
          <p:cNvPr id="122" name="Right Arrow 121"/>
          <p:cNvSpPr/>
          <p:nvPr/>
        </p:nvSpPr>
        <p:spPr>
          <a:xfrm rot="16200000">
            <a:off x="4415855" y="5916304"/>
            <a:ext cx="423760" cy="16639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2112" y="6376505"/>
            <a:ext cx="2712417" cy="257212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3293" y="5838489"/>
            <a:ext cx="1228830" cy="31663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9981" y="5811351"/>
            <a:ext cx="1266105" cy="3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49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25" y="-289971"/>
            <a:ext cx="7886700" cy="1325563"/>
          </a:xfrm>
        </p:spPr>
        <p:txBody>
          <a:bodyPr/>
          <a:lstStyle/>
          <a:p>
            <a:r>
              <a:rPr lang="en-US" dirty="0"/>
              <a:t>GSVD </a:t>
            </a:r>
            <a:r>
              <a:rPr lang="en-US" dirty="0" err="1"/>
              <a:t>Jacobian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5023" y="812070"/>
            <a:ext cx="7822406" cy="18584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Anti-symmetric (Only for           ) </a:t>
            </a:r>
            <a:endParaRPr lang="en-US" sz="1900" b="1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223" y="1813157"/>
            <a:ext cx="6776632" cy="628447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3895000" y="2862978"/>
            <a:ext cx="1388960" cy="296635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876" y="3084107"/>
            <a:ext cx="149841" cy="127365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083623" y="3329690"/>
            <a:ext cx="847520" cy="234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092812" y="3336776"/>
            <a:ext cx="838331" cy="8386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 rot="18842597" flipH="1">
            <a:off x="1496938" y="3182084"/>
            <a:ext cx="45719" cy="1169374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481" y="4440657"/>
            <a:ext cx="214928" cy="89553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3879382" y="2902865"/>
            <a:ext cx="1471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Anti-symmetric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574963" y="2914630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624677" y="2879159"/>
            <a:ext cx="907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Diagonal</a:t>
            </a:r>
            <a:endParaRPr lang="en-US" sz="1600" dirty="0">
              <a:solidFill>
                <a:srgbClr val="FF40FF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3556" y="5857514"/>
            <a:ext cx="382441" cy="23796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30" y="3699493"/>
            <a:ext cx="149841" cy="127365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1095735" y="5080470"/>
            <a:ext cx="822960" cy="578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0749" y="4574876"/>
            <a:ext cx="612931" cy="12039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3030" y="5310155"/>
            <a:ext cx="607036" cy="119239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2603684" y="3329690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 rot="18842597" flipH="1">
            <a:off x="3022536" y="3182085"/>
            <a:ext cx="45719" cy="1169374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4191561" y="3335133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200750" y="3342219"/>
            <a:ext cx="838331" cy="8386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 rot="18842597" flipH="1">
            <a:off x="4604876" y="3187527"/>
            <a:ext cx="45719" cy="116937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5645917" y="3343973"/>
            <a:ext cx="847520" cy="234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5655106" y="3363171"/>
            <a:ext cx="825883" cy="82433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5658029" y="5094753"/>
            <a:ext cx="822960" cy="578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231401" y="3322604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7243513" y="5073384"/>
            <a:ext cx="822960" cy="578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43" y="4635074"/>
            <a:ext cx="612931" cy="12039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1475" y="5357289"/>
            <a:ext cx="607036" cy="119239"/>
          </a:xfrm>
          <a:prstGeom prst="rect">
            <a:avLst/>
          </a:prstGeom>
        </p:spPr>
      </p:pic>
      <p:sp>
        <p:nvSpPr>
          <p:cNvPr id="80" name="Rectangle 79"/>
          <p:cNvSpPr/>
          <p:nvPr/>
        </p:nvSpPr>
        <p:spPr>
          <a:xfrm>
            <a:off x="7142841" y="2911310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2577" y="4395898"/>
            <a:ext cx="171907" cy="17907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9870" y="4395898"/>
            <a:ext cx="171907" cy="17907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5219" y="4395898"/>
            <a:ext cx="171907" cy="179070"/>
          </a:xfrm>
          <a:prstGeom prst="rect">
            <a:avLst/>
          </a:prstGeom>
        </p:spPr>
      </p:pic>
      <p:sp>
        <p:nvSpPr>
          <p:cNvPr id="84" name="Right Arrow 83"/>
          <p:cNvSpPr/>
          <p:nvPr/>
        </p:nvSpPr>
        <p:spPr>
          <a:xfrm rot="16200000">
            <a:off x="4415855" y="5916304"/>
            <a:ext cx="423760" cy="16639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2112" y="6376505"/>
            <a:ext cx="2712417" cy="25721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3293" y="5838489"/>
            <a:ext cx="1228830" cy="31663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9981" y="5811351"/>
            <a:ext cx="1266105" cy="330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45917" y="1229269"/>
            <a:ext cx="628365" cy="23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189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25" y="-289971"/>
            <a:ext cx="7886700" cy="1325563"/>
          </a:xfrm>
        </p:spPr>
        <p:txBody>
          <a:bodyPr/>
          <a:lstStyle/>
          <a:p>
            <a:r>
              <a:rPr lang="en-US" dirty="0"/>
              <a:t>GSVD </a:t>
            </a:r>
            <a:r>
              <a:rPr lang="en-US" dirty="0" err="1"/>
              <a:t>Jacobian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5023" y="812070"/>
            <a:ext cx="7822406" cy="18584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409" y="1600410"/>
            <a:ext cx="4586784" cy="759351"/>
          </a:xfrm>
          <a:prstGeom prst="rect">
            <a:avLst/>
          </a:prstGeom>
        </p:spPr>
      </p:pic>
      <p:sp>
        <p:nvSpPr>
          <p:cNvPr id="125" name="Rounded Rectangle 124"/>
          <p:cNvSpPr/>
          <p:nvPr/>
        </p:nvSpPr>
        <p:spPr>
          <a:xfrm>
            <a:off x="5431568" y="2807328"/>
            <a:ext cx="1280555" cy="303116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876" y="3084107"/>
            <a:ext cx="149841" cy="127365"/>
          </a:xfrm>
          <a:prstGeom prst="rect">
            <a:avLst/>
          </a:prstGeom>
        </p:spPr>
      </p:pic>
      <p:sp>
        <p:nvSpPr>
          <p:cNvPr id="127" name="Rectangle 126"/>
          <p:cNvSpPr/>
          <p:nvPr/>
        </p:nvSpPr>
        <p:spPr>
          <a:xfrm>
            <a:off x="1083623" y="3329690"/>
            <a:ext cx="847520" cy="234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/>
          <p:cNvSpPr/>
          <p:nvPr/>
        </p:nvSpPr>
        <p:spPr>
          <a:xfrm>
            <a:off x="1092812" y="3336776"/>
            <a:ext cx="838331" cy="8386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 rot="18842597" flipH="1">
            <a:off x="1496938" y="3182084"/>
            <a:ext cx="45719" cy="1169374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0" name="Picture 1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481" y="4440657"/>
            <a:ext cx="214928" cy="89553"/>
          </a:xfrm>
          <a:prstGeom prst="rect">
            <a:avLst/>
          </a:prstGeom>
        </p:spPr>
      </p:pic>
      <p:sp>
        <p:nvSpPr>
          <p:cNvPr id="131" name="Rectangle 130"/>
          <p:cNvSpPr/>
          <p:nvPr/>
        </p:nvSpPr>
        <p:spPr>
          <a:xfrm>
            <a:off x="3879382" y="2902865"/>
            <a:ext cx="1471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Anti-symmetric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5574963" y="2914630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2624677" y="2879159"/>
            <a:ext cx="907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Diagonal</a:t>
            </a:r>
            <a:endParaRPr lang="en-US" sz="1600" dirty="0">
              <a:solidFill>
                <a:srgbClr val="FF40FF"/>
              </a:solidFill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3556" y="5857514"/>
            <a:ext cx="382441" cy="237963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30" y="3699493"/>
            <a:ext cx="149841" cy="127365"/>
          </a:xfrm>
          <a:prstGeom prst="rect">
            <a:avLst/>
          </a:prstGeom>
        </p:spPr>
      </p:pic>
      <p:sp>
        <p:nvSpPr>
          <p:cNvPr id="136" name="Rectangle 135"/>
          <p:cNvSpPr/>
          <p:nvPr/>
        </p:nvSpPr>
        <p:spPr>
          <a:xfrm>
            <a:off x="1095735" y="5080470"/>
            <a:ext cx="822960" cy="578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0749" y="4574876"/>
            <a:ext cx="612931" cy="120397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3030" y="5310155"/>
            <a:ext cx="607036" cy="119239"/>
          </a:xfrm>
          <a:prstGeom prst="rect">
            <a:avLst/>
          </a:prstGeom>
        </p:spPr>
      </p:pic>
      <p:sp>
        <p:nvSpPr>
          <p:cNvPr id="139" name="Rectangle 138"/>
          <p:cNvSpPr/>
          <p:nvPr/>
        </p:nvSpPr>
        <p:spPr>
          <a:xfrm>
            <a:off x="2603684" y="3329690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 rot="18842597" flipH="1">
            <a:off x="3022536" y="3182085"/>
            <a:ext cx="45719" cy="1169374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4191561" y="3335133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/>
          <p:cNvSpPr/>
          <p:nvPr/>
        </p:nvSpPr>
        <p:spPr>
          <a:xfrm>
            <a:off x="4200750" y="3342219"/>
            <a:ext cx="838331" cy="8386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/>
          <p:cNvSpPr/>
          <p:nvPr/>
        </p:nvSpPr>
        <p:spPr>
          <a:xfrm rot="18842597" flipH="1">
            <a:off x="4604876" y="3187527"/>
            <a:ext cx="45719" cy="116937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ectangle 143"/>
          <p:cNvSpPr/>
          <p:nvPr/>
        </p:nvSpPr>
        <p:spPr>
          <a:xfrm>
            <a:off x="5645917" y="3343973"/>
            <a:ext cx="847520" cy="234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/>
          <p:cNvSpPr/>
          <p:nvPr/>
        </p:nvSpPr>
        <p:spPr>
          <a:xfrm>
            <a:off x="5655106" y="3363171"/>
            <a:ext cx="825883" cy="82433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Rectangle 145"/>
          <p:cNvSpPr/>
          <p:nvPr/>
        </p:nvSpPr>
        <p:spPr>
          <a:xfrm>
            <a:off x="5658029" y="5094753"/>
            <a:ext cx="822960" cy="578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7231401" y="3322604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47"/>
          <p:cNvSpPr/>
          <p:nvPr/>
        </p:nvSpPr>
        <p:spPr>
          <a:xfrm>
            <a:off x="7243513" y="5073384"/>
            <a:ext cx="822960" cy="578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9" name="Picture 1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43" y="4635074"/>
            <a:ext cx="612931" cy="120397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1475" y="5357289"/>
            <a:ext cx="607036" cy="119239"/>
          </a:xfrm>
          <a:prstGeom prst="rect">
            <a:avLst/>
          </a:prstGeom>
        </p:spPr>
      </p:pic>
      <p:sp>
        <p:nvSpPr>
          <p:cNvPr id="151" name="Rectangle 150"/>
          <p:cNvSpPr/>
          <p:nvPr/>
        </p:nvSpPr>
        <p:spPr>
          <a:xfrm>
            <a:off x="7142841" y="2911310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2" name="Picture 1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2577" y="4395898"/>
            <a:ext cx="171907" cy="179070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9870" y="4395898"/>
            <a:ext cx="171907" cy="179070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5219" y="4395898"/>
            <a:ext cx="171907" cy="179070"/>
          </a:xfrm>
          <a:prstGeom prst="rect">
            <a:avLst/>
          </a:prstGeom>
        </p:spPr>
      </p:pic>
      <p:sp>
        <p:nvSpPr>
          <p:cNvPr id="155" name="Right Arrow 154"/>
          <p:cNvSpPr/>
          <p:nvPr/>
        </p:nvSpPr>
        <p:spPr>
          <a:xfrm rot="16200000">
            <a:off x="4415855" y="5916304"/>
            <a:ext cx="423760" cy="16639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2112" y="6376505"/>
            <a:ext cx="2712417" cy="257212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3293" y="5838489"/>
            <a:ext cx="1228830" cy="316631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9981" y="5811351"/>
            <a:ext cx="1266105" cy="3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517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7071519" y="2752353"/>
            <a:ext cx="1182895" cy="30890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25" y="-289971"/>
            <a:ext cx="7886700" cy="1325563"/>
          </a:xfrm>
        </p:spPr>
        <p:txBody>
          <a:bodyPr/>
          <a:lstStyle/>
          <a:p>
            <a:r>
              <a:rPr lang="en-US" dirty="0"/>
              <a:t>GSVD </a:t>
            </a:r>
            <a:r>
              <a:rPr lang="en-US" dirty="0" err="1"/>
              <a:t>Jacobian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5023" y="812070"/>
            <a:ext cx="7822406" cy="18584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876" y="3084107"/>
            <a:ext cx="149841" cy="12736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83623" y="3329690"/>
            <a:ext cx="847520" cy="234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92812" y="3336776"/>
            <a:ext cx="838331" cy="8386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rot="18842597" flipH="1">
            <a:off x="1496938" y="3182084"/>
            <a:ext cx="45719" cy="1169374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481" y="4440657"/>
            <a:ext cx="214928" cy="8955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879382" y="2902865"/>
            <a:ext cx="1471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Anti-symmetric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74963" y="2914630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24677" y="2879159"/>
            <a:ext cx="907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Diagonal</a:t>
            </a:r>
            <a:endParaRPr lang="en-US" sz="1600" dirty="0">
              <a:solidFill>
                <a:srgbClr val="FF4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556" y="5857514"/>
            <a:ext cx="382441" cy="2379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30" y="3699493"/>
            <a:ext cx="149841" cy="127365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095735" y="5080470"/>
            <a:ext cx="822960" cy="578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749" y="4574876"/>
            <a:ext cx="612931" cy="12039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3030" y="5310155"/>
            <a:ext cx="607036" cy="119239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603684" y="3329690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 rot="18842597" flipH="1">
            <a:off x="3022536" y="3182085"/>
            <a:ext cx="45719" cy="1169374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191561" y="3335133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200750" y="3342219"/>
            <a:ext cx="838331" cy="8386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 rot="18842597" flipH="1">
            <a:off x="4604876" y="3187527"/>
            <a:ext cx="45719" cy="116937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5645917" y="3343973"/>
            <a:ext cx="847520" cy="234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5655106" y="3363171"/>
            <a:ext cx="825883" cy="82433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658029" y="5094753"/>
            <a:ext cx="822960" cy="578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231401" y="3322604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7243513" y="5073384"/>
            <a:ext cx="822960" cy="578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43" y="4635074"/>
            <a:ext cx="612931" cy="12039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1475" y="5357289"/>
            <a:ext cx="607036" cy="11923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7142841" y="2911310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2577" y="4395898"/>
            <a:ext cx="171907" cy="17907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9870" y="4395898"/>
            <a:ext cx="171907" cy="17907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5219" y="4395898"/>
            <a:ext cx="171907" cy="179070"/>
          </a:xfrm>
          <a:prstGeom prst="rect">
            <a:avLst/>
          </a:prstGeom>
        </p:spPr>
      </p:pic>
      <p:sp>
        <p:nvSpPr>
          <p:cNvPr id="70" name="Right Arrow 69"/>
          <p:cNvSpPr/>
          <p:nvPr/>
        </p:nvSpPr>
        <p:spPr>
          <a:xfrm rot="16200000">
            <a:off x="4415855" y="5916304"/>
            <a:ext cx="423760" cy="16639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2112" y="6376505"/>
            <a:ext cx="2712417" cy="257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3293" y="5838489"/>
            <a:ext cx="1228830" cy="316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1945" y="1603034"/>
            <a:ext cx="5069462" cy="8254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9981" y="5811351"/>
            <a:ext cx="1266105" cy="3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355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25" y="-289971"/>
            <a:ext cx="7886700" cy="1325563"/>
          </a:xfrm>
        </p:spPr>
        <p:txBody>
          <a:bodyPr/>
          <a:lstStyle/>
          <a:p>
            <a:r>
              <a:rPr lang="en-US" dirty="0"/>
              <a:t>GSVD </a:t>
            </a:r>
            <a:r>
              <a:rPr lang="en-US" dirty="0" err="1"/>
              <a:t>Jacobian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4118" y="1011846"/>
            <a:ext cx="7822406" cy="12000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accent4">
                  <a:lumMod val="75000"/>
                </a:schemeClr>
              </a:solidFill>
              <a:latin typeface="Gill Sans MT" charset="0"/>
              <a:ea typeface="Gill Sans MT" charset="0"/>
              <a:cs typeface="Gill Sans MT" charset="0"/>
              <a:sym typeface="Wingdings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876" y="3084107"/>
            <a:ext cx="149841" cy="12736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83623" y="3329690"/>
            <a:ext cx="847520" cy="234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92812" y="3336776"/>
            <a:ext cx="838331" cy="8386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rot="18842597" flipH="1">
            <a:off x="1496938" y="3182084"/>
            <a:ext cx="45719" cy="1169374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481" y="4440657"/>
            <a:ext cx="214928" cy="8955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879382" y="2902865"/>
            <a:ext cx="1471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Anti-symmetric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74963" y="2914630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24677" y="2879159"/>
            <a:ext cx="907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Diagonal</a:t>
            </a:r>
            <a:endParaRPr lang="en-US" sz="1600" dirty="0">
              <a:solidFill>
                <a:srgbClr val="FF4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556" y="5857514"/>
            <a:ext cx="382441" cy="2379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30" y="3699493"/>
            <a:ext cx="149841" cy="127365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095735" y="5080470"/>
            <a:ext cx="822960" cy="578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749" y="4574876"/>
            <a:ext cx="612931" cy="12039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3030" y="5310155"/>
            <a:ext cx="607036" cy="119239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603684" y="3329690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 rot="18842597" flipH="1">
            <a:off x="3022536" y="3182085"/>
            <a:ext cx="45719" cy="1169374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191561" y="3335133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200750" y="3342219"/>
            <a:ext cx="838331" cy="8386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 rot="18842597" flipH="1">
            <a:off x="4604876" y="3187527"/>
            <a:ext cx="45719" cy="116937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5645917" y="3343973"/>
            <a:ext cx="847520" cy="234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5655106" y="3363171"/>
            <a:ext cx="825883" cy="82433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658029" y="5094753"/>
            <a:ext cx="822960" cy="578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231401" y="3322604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7243513" y="5073384"/>
            <a:ext cx="822960" cy="578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43" y="4635074"/>
            <a:ext cx="612931" cy="12039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1475" y="5357289"/>
            <a:ext cx="607036" cy="11923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7142841" y="2911310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2577" y="4395898"/>
            <a:ext cx="171907" cy="17907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9870" y="4395898"/>
            <a:ext cx="171907" cy="17907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5219" y="4395898"/>
            <a:ext cx="171907" cy="179070"/>
          </a:xfrm>
          <a:prstGeom prst="rect">
            <a:avLst/>
          </a:prstGeom>
        </p:spPr>
      </p:pic>
      <p:sp>
        <p:nvSpPr>
          <p:cNvPr id="70" name="Right Arrow 69"/>
          <p:cNvSpPr/>
          <p:nvPr/>
        </p:nvSpPr>
        <p:spPr>
          <a:xfrm rot="16200000">
            <a:off x="4415855" y="5916304"/>
            <a:ext cx="423760" cy="16639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2112" y="6376505"/>
            <a:ext cx="2712417" cy="257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3293" y="5838489"/>
            <a:ext cx="1228830" cy="316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99981" y="5811351"/>
            <a:ext cx="1266105" cy="330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3030" y="1404725"/>
            <a:ext cx="7043105" cy="5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048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5364" y="2586281"/>
            <a:ext cx="8729343" cy="1306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left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Integration Over the </a:t>
            </a:r>
            <a:r>
              <a:rPr lang="en-US" dirty="0" err="1"/>
              <a:t>Stiefel</a:t>
            </a:r>
            <a:r>
              <a:rPr lang="en-US" dirty="0"/>
              <a:t> Manifolds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change of variable gives the eigenvalue density in MANOVA format</a:t>
            </a:r>
          </a:p>
          <a:p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1" y="2897840"/>
            <a:ext cx="8399727" cy="7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029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Ghost Geometry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24" y="1991938"/>
            <a:ext cx="8171064" cy="167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596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Ghost Laguerre and Ghost Jacobi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24" y="1991938"/>
            <a:ext cx="8171064" cy="1679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24" y="4316506"/>
            <a:ext cx="4745157" cy="14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123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3955" y="1786181"/>
            <a:ext cx="8729343" cy="1306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Given a set of     principal angles from the references </a:t>
            </a:r>
            <a:r>
              <a:rPr lang="en-US" sz="1900" dirty="0" err="1">
                <a:latin typeface="Lucida Grande" charset="0"/>
                <a:ea typeface="Lucida Grande" charset="0"/>
                <a:cs typeface="Lucida Grande" charset="0"/>
              </a:rPr>
              <a:t>hyperplane</a:t>
            </a:r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       , what’s the volume of the   -dim subspaces in      that are at that set of angles?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077" y="2075886"/>
            <a:ext cx="465262" cy="2026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213" y="2101849"/>
            <a:ext cx="181426" cy="154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2867" y="2361460"/>
            <a:ext cx="357993" cy="19331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732" y="2381012"/>
            <a:ext cx="181426" cy="1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10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recognize this sequence?</a:t>
            </a: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89" y="1652241"/>
            <a:ext cx="6539619" cy="1000177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4"/>
          <a:stretch/>
        </p:blipFill>
        <p:spPr>
          <a:xfrm>
            <a:off x="906271" y="3094807"/>
            <a:ext cx="7708392" cy="117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389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3955" y="1786181"/>
            <a:ext cx="8729343" cy="1306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Given a set of     principal angles from the references </a:t>
            </a:r>
            <a:r>
              <a:rPr lang="en-US" sz="1900" dirty="0" err="1">
                <a:latin typeface="Lucida Grande" charset="0"/>
                <a:ea typeface="Lucida Grande" charset="0"/>
                <a:cs typeface="Lucida Grande" charset="0"/>
              </a:rPr>
              <a:t>hyperplane</a:t>
            </a:r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       , what’s the volume of the   -dim subspaces in      that are at that set of angles?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97257" y="3591625"/>
            <a:ext cx="8432058" cy="1473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077" y="2075886"/>
            <a:ext cx="465262" cy="2026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213" y="2101849"/>
            <a:ext cx="181426" cy="154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2867" y="2361460"/>
            <a:ext cx="357993" cy="19331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732" y="2381012"/>
            <a:ext cx="181426" cy="154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2213" y="3855784"/>
            <a:ext cx="5463837" cy="94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469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3980" y="3961419"/>
            <a:ext cx="8432058" cy="1473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2933"/>
            <a:ext cx="7886700" cy="1325563"/>
          </a:xfrm>
        </p:spPr>
        <p:txBody>
          <a:bodyPr/>
          <a:lstStyle/>
          <a:p>
            <a:r>
              <a:rPr lang="en-US" dirty="0" err="1"/>
              <a:t>Selberg</a:t>
            </a:r>
            <a:r>
              <a:rPr lang="en-US" dirty="0"/>
              <a:t> Integral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966" y="4296298"/>
            <a:ext cx="6009800" cy="903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5152" y="3462577"/>
            <a:ext cx="476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Upon variable change gives exactly the constant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558006"/>
            <a:ext cx="7883934" cy="166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649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it all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GSVD more natural than MANOVA formulation</a:t>
            </a:r>
          </a:p>
          <a:p>
            <a:r>
              <a:rPr lang="en-US" dirty="0"/>
              <a:t>One can write </a:t>
            </a:r>
            <a:r>
              <a:rPr lang="en-US" dirty="0" err="1"/>
              <a:t>Jacobians</a:t>
            </a:r>
            <a:r>
              <a:rPr lang="en-US" dirty="0"/>
              <a:t> for </a:t>
            </a:r>
            <a:r>
              <a:rPr lang="en-US" dirty="0" err="1"/>
              <a:t>Hermite</a:t>
            </a:r>
            <a:r>
              <a:rPr lang="en-US" dirty="0"/>
              <a:t>, </a:t>
            </a:r>
            <a:r>
              <a:rPr lang="en-US" dirty="0" err="1"/>
              <a:t>Laguerre</a:t>
            </a:r>
            <a:r>
              <a:rPr lang="en-US" dirty="0"/>
              <a:t>, Jacobi for all beta as if full models exist</a:t>
            </a:r>
          </a:p>
          <a:p>
            <a:r>
              <a:rPr lang="en-US" dirty="0"/>
              <a:t>The ghost </a:t>
            </a:r>
            <a:r>
              <a:rPr lang="en-US" dirty="0" err="1"/>
              <a:t>Stiefel</a:t>
            </a:r>
            <a:r>
              <a:rPr lang="en-US" dirty="0"/>
              <a:t> and </a:t>
            </a:r>
            <a:r>
              <a:rPr lang="en-US" dirty="0" err="1"/>
              <a:t>Grassmann</a:t>
            </a:r>
            <a:r>
              <a:rPr lang="en-US" dirty="0"/>
              <a:t> volumes are exactly the right constants in the traditional </a:t>
            </a:r>
            <a:r>
              <a:rPr lang="en-US" dirty="0" err="1"/>
              <a:t>pdf’s</a:t>
            </a:r>
            <a:endParaRPr lang="en-US" dirty="0"/>
          </a:p>
          <a:p>
            <a:r>
              <a:rPr lang="en-US" dirty="0"/>
              <a:t>All terms in integrand have a natural ghost interpretation</a:t>
            </a:r>
          </a:p>
          <a:p>
            <a:r>
              <a:rPr lang="en-US" dirty="0" err="1"/>
              <a:t>Selberg</a:t>
            </a:r>
            <a:r>
              <a:rPr lang="en-US" dirty="0"/>
              <a:t> Integrals, </a:t>
            </a:r>
            <a:r>
              <a:rPr lang="en-US" dirty="0" err="1"/>
              <a:t>Jacobians</a:t>
            </a:r>
            <a:r>
              <a:rPr lang="en-US" dirty="0"/>
              <a:t>, Differential Geometry all love ghosts</a:t>
            </a:r>
          </a:p>
        </p:txBody>
      </p:sp>
    </p:spTree>
    <p:extLst>
      <p:ext uri="{BB962C8B-B14F-4D97-AF65-F5344CB8AC3E}">
        <p14:creationId xmlns:p14="http://schemas.microsoft.com/office/powerpoint/2010/main" val="38427238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it all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GSVD more natural than MANOVA formulation</a:t>
            </a:r>
          </a:p>
          <a:p>
            <a:r>
              <a:rPr lang="en-US" dirty="0"/>
              <a:t>One can write </a:t>
            </a:r>
            <a:r>
              <a:rPr lang="en-US" dirty="0" err="1"/>
              <a:t>Jacobians</a:t>
            </a:r>
            <a:r>
              <a:rPr lang="en-US" dirty="0"/>
              <a:t> for </a:t>
            </a:r>
            <a:r>
              <a:rPr lang="en-US" dirty="0" err="1"/>
              <a:t>Hermite</a:t>
            </a:r>
            <a:r>
              <a:rPr lang="en-US" dirty="0"/>
              <a:t>, </a:t>
            </a:r>
            <a:r>
              <a:rPr lang="en-US" dirty="0" err="1"/>
              <a:t>Laguerre</a:t>
            </a:r>
            <a:r>
              <a:rPr lang="en-US" dirty="0"/>
              <a:t>, Jacobi for all beta as if full models exist</a:t>
            </a:r>
          </a:p>
          <a:p>
            <a:r>
              <a:rPr lang="en-US" dirty="0"/>
              <a:t>The ghost </a:t>
            </a:r>
            <a:r>
              <a:rPr lang="en-US" dirty="0" err="1"/>
              <a:t>Stiefel</a:t>
            </a:r>
            <a:r>
              <a:rPr lang="en-US" dirty="0"/>
              <a:t> and </a:t>
            </a:r>
            <a:r>
              <a:rPr lang="en-US" dirty="0" err="1"/>
              <a:t>Grassmann</a:t>
            </a:r>
            <a:r>
              <a:rPr lang="en-US" dirty="0"/>
              <a:t> volumes are exactly the right constants in the traditional </a:t>
            </a:r>
            <a:r>
              <a:rPr lang="en-US" dirty="0" err="1"/>
              <a:t>pdf’s</a:t>
            </a:r>
            <a:endParaRPr lang="en-US" dirty="0"/>
          </a:p>
          <a:p>
            <a:r>
              <a:rPr lang="en-US" dirty="0"/>
              <a:t>All terms in integrand have a natural ghost interpretation</a:t>
            </a:r>
          </a:p>
          <a:p>
            <a:r>
              <a:rPr lang="en-US" dirty="0" err="1"/>
              <a:t>Selberg</a:t>
            </a:r>
            <a:r>
              <a:rPr lang="en-US" dirty="0"/>
              <a:t> Integrals, </a:t>
            </a:r>
            <a:r>
              <a:rPr lang="en-US" dirty="0" err="1"/>
              <a:t>Jacobians</a:t>
            </a:r>
            <a:r>
              <a:rPr lang="en-US" dirty="0"/>
              <a:t>, Differential Geometry all love ghosts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355" y="1827653"/>
            <a:ext cx="4697226" cy="2575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709" y="3286231"/>
            <a:ext cx="639145" cy="356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3482946" y="3256106"/>
            <a:ext cx="1017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 believe </a:t>
            </a:r>
          </a:p>
          <a:p>
            <a:pPr algn="ctr"/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 beta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16441" y="2887931"/>
            <a:ext cx="13568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Beta is </a:t>
            </a:r>
          </a:p>
          <a:p>
            <a:pPr algn="ctr"/>
            <a:r>
              <a:rPr lang="en-US" sz="1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NOT</a:t>
            </a:r>
          </a:p>
          <a:p>
            <a:pPr algn="ctr"/>
            <a:r>
              <a:rPr lang="en-US" sz="1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just</a:t>
            </a:r>
          </a:p>
          <a:p>
            <a:pPr algn="ctr"/>
            <a:r>
              <a:rPr lang="en-US" sz="1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1,2,4 anymore</a:t>
            </a:r>
          </a:p>
        </p:txBody>
      </p:sp>
    </p:spTree>
    <p:extLst>
      <p:ext uri="{BB962C8B-B14F-4D97-AF65-F5344CB8AC3E}">
        <p14:creationId xmlns:p14="http://schemas.microsoft.com/office/powerpoint/2010/main" val="232446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89" y="1652241"/>
            <a:ext cx="6539619" cy="100017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77343" y="3211240"/>
            <a:ext cx="8263634" cy="1280493"/>
            <a:chOff x="429768" y="2977803"/>
            <a:chExt cx="8263634" cy="1280493"/>
          </a:xfrm>
        </p:grpSpPr>
        <p:sp>
          <p:nvSpPr>
            <p:cNvPr id="3" name="Rectangle 2"/>
            <p:cNvSpPr/>
            <p:nvPr/>
          </p:nvSpPr>
          <p:spPr>
            <a:xfrm>
              <a:off x="429768" y="2977803"/>
              <a:ext cx="8263634" cy="12804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900" dirty="0">
                  <a:latin typeface="Lucida Grande" charset="0"/>
                  <a:ea typeface="Lucida Grande" charset="0"/>
                  <a:cs typeface="Lucida Grande" charset="0"/>
                </a:rPr>
                <a:t>Volume  (surface area) of the unit </a:t>
              </a:r>
              <a:r>
                <a:rPr lang="en-US" sz="1900" dirty="0" err="1">
                  <a:latin typeface="Lucida Grande" charset="0"/>
                  <a:ea typeface="Lucida Grande" charset="0"/>
                  <a:cs typeface="Lucida Grande" charset="0"/>
                </a:rPr>
                <a:t>hypersphere</a:t>
              </a:r>
              <a:r>
                <a:rPr lang="en-US" sz="1900" dirty="0">
                  <a:latin typeface="Lucida Grande" charset="0"/>
                  <a:ea typeface="Lucida Grande" charset="0"/>
                  <a:cs typeface="Lucida Grande" charset="0"/>
                </a:rPr>
                <a:t> in </a:t>
              </a:r>
              <a:r>
                <a:rPr lang="en-US" sz="2400" b="1" dirty="0">
                  <a:solidFill>
                    <a:srgbClr val="002060"/>
                  </a:solidFill>
                  <a:latin typeface="Lucida Grande" charset="0"/>
                  <a:ea typeface="Lucida Grande" charset="0"/>
                  <a:cs typeface="Lucida Grande" charset="0"/>
                </a:rPr>
                <a:t>n</a:t>
              </a:r>
              <a:r>
                <a:rPr lang="en-US" sz="1900" dirty="0">
                  <a:latin typeface="Lucida Grande" charset="0"/>
                  <a:ea typeface="Lucida Grande" charset="0"/>
                  <a:cs typeface="Lucida Grande" charset="0"/>
                </a:rPr>
                <a:t> </a:t>
              </a:r>
              <a:r>
                <a:rPr lang="en-US" sz="1900" b="1" dirty="0">
                  <a:solidFill>
                    <a:srgbClr val="FF0000"/>
                  </a:solidFill>
                  <a:latin typeface="Lucida Grande" charset="0"/>
                  <a:ea typeface="Lucida Grande" charset="0"/>
                  <a:cs typeface="Lucida Grande" charset="0"/>
                </a:rPr>
                <a:t>real</a:t>
              </a:r>
              <a:r>
                <a:rPr lang="en-US" sz="1900" dirty="0">
                  <a:latin typeface="Lucida Grande" charset="0"/>
                  <a:ea typeface="Lucida Grande" charset="0"/>
                  <a:cs typeface="Lucida Grande" charset="0"/>
                </a:rPr>
                <a:t> dimensions</a:t>
              </a:r>
            </a:p>
            <a:p>
              <a:pPr algn="ctr"/>
              <a:endParaRPr lang="en-US" sz="1900" dirty="0">
                <a:latin typeface="Lucida Grande" charset="0"/>
                <a:ea typeface="Lucida Grande" charset="0"/>
                <a:cs typeface="Lucida Grande" charset="0"/>
              </a:endParaRPr>
            </a:p>
            <a:p>
              <a:pPr algn="ctr"/>
              <a:endParaRPr lang="en-US" sz="1900" dirty="0">
                <a:latin typeface="Lucida Grande" charset="0"/>
                <a:ea typeface="Lucida Grande" charset="0"/>
                <a:cs typeface="Lucida Grande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8720" y="3858752"/>
              <a:ext cx="716630" cy="278221"/>
            </a:xfrm>
            <a:prstGeom prst="rect">
              <a:avLst/>
            </a:prstGeom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Do you recognize this sequence?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42" y="3914989"/>
            <a:ext cx="5092715" cy="51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7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89" y="1652241"/>
            <a:ext cx="6539619" cy="100017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77343" y="3211240"/>
            <a:ext cx="8263634" cy="1280493"/>
            <a:chOff x="429768" y="2977803"/>
            <a:chExt cx="8263634" cy="1280493"/>
          </a:xfrm>
        </p:grpSpPr>
        <p:sp>
          <p:nvSpPr>
            <p:cNvPr id="3" name="Rectangle 2"/>
            <p:cNvSpPr/>
            <p:nvPr/>
          </p:nvSpPr>
          <p:spPr>
            <a:xfrm>
              <a:off x="429768" y="2977803"/>
              <a:ext cx="8263634" cy="12804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900" dirty="0">
                  <a:latin typeface="Lucida Grande" charset="0"/>
                  <a:ea typeface="Lucida Grande" charset="0"/>
                  <a:cs typeface="Lucida Grande" charset="0"/>
                </a:rPr>
                <a:t>Volume  (surface area) of the unit </a:t>
              </a:r>
              <a:r>
                <a:rPr lang="en-US" sz="1900" dirty="0" err="1">
                  <a:latin typeface="Lucida Grande" charset="0"/>
                  <a:ea typeface="Lucida Grande" charset="0"/>
                  <a:cs typeface="Lucida Grande" charset="0"/>
                </a:rPr>
                <a:t>hypersphere</a:t>
              </a:r>
              <a:r>
                <a:rPr lang="en-US" sz="1900" dirty="0">
                  <a:latin typeface="Lucida Grande" charset="0"/>
                  <a:ea typeface="Lucida Grande" charset="0"/>
                  <a:cs typeface="Lucida Grande" charset="0"/>
                </a:rPr>
                <a:t> in </a:t>
              </a:r>
              <a:r>
                <a:rPr lang="en-US" sz="2400" b="1" dirty="0">
                  <a:solidFill>
                    <a:srgbClr val="002060"/>
                  </a:solidFill>
                  <a:latin typeface="Lucida Grande" charset="0"/>
                  <a:ea typeface="Lucida Grande" charset="0"/>
                  <a:cs typeface="Lucida Grande" charset="0"/>
                </a:rPr>
                <a:t>n</a:t>
              </a:r>
              <a:r>
                <a:rPr lang="en-US" sz="1900" dirty="0">
                  <a:latin typeface="Lucida Grande" charset="0"/>
                  <a:ea typeface="Lucida Grande" charset="0"/>
                  <a:cs typeface="Lucida Grande" charset="0"/>
                </a:rPr>
                <a:t> </a:t>
              </a:r>
              <a:r>
                <a:rPr lang="en-US" sz="1900" b="1" dirty="0">
                  <a:solidFill>
                    <a:srgbClr val="FF0000"/>
                  </a:solidFill>
                  <a:latin typeface="Lucida Grande" charset="0"/>
                  <a:ea typeface="Lucida Grande" charset="0"/>
                  <a:cs typeface="Lucida Grande" charset="0"/>
                </a:rPr>
                <a:t>real</a:t>
              </a:r>
              <a:r>
                <a:rPr lang="en-US" sz="1900" dirty="0">
                  <a:latin typeface="Lucida Grande" charset="0"/>
                  <a:ea typeface="Lucida Grande" charset="0"/>
                  <a:cs typeface="Lucida Grande" charset="0"/>
                </a:rPr>
                <a:t> dimensions</a:t>
              </a:r>
            </a:p>
            <a:p>
              <a:pPr algn="ctr"/>
              <a:endParaRPr lang="en-US" sz="1900" dirty="0">
                <a:latin typeface="Lucida Grande" charset="0"/>
                <a:ea typeface="Lucida Grande" charset="0"/>
                <a:cs typeface="Lucida Grande" charset="0"/>
              </a:endParaRPr>
            </a:p>
            <a:p>
              <a:pPr algn="ctr"/>
              <a:endParaRPr lang="en-US" sz="1900" dirty="0">
                <a:latin typeface="Lucida Grande" charset="0"/>
                <a:ea typeface="Lucida Grande" charset="0"/>
                <a:cs typeface="Lucida Grande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8720" y="3858752"/>
              <a:ext cx="716630" cy="278221"/>
            </a:xfrm>
            <a:prstGeom prst="rect">
              <a:avLst/>
            </a:prstGeom>
          </p:spPr>
        </p:pic>
      </p:grp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29" y="2633109"/>
            <a:ext cx="4457700" cy="3302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77343" y="4736501"/>
            <a:ext cx="8264890" cy="1275783"/>
            <a:chOff x="577343" y="4736501"/>
            <a:chExt cx="8264890" cy="1275783"/>
          </a:xfrm>
        </p:grpSpPr>
        <p:sp>
          <p:nvSpPr>
            <p:cNvPr id="8" name="Rectangle 7"/>
            <p:cNvSpPr/>
            <p:nvPr/>
          </p:nvSpPr>
          <p:spPr>
            <a:xfrm>
              <a:off x="577343" y="4736501"/>
              <a:ext cx="8264890" cy="127578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900" dirty="0">
                  <a:latin typeface="Lucida Grande" charset="0"/>
                  <a:ea typeface="Lucida Grande" charset="0"/>
                  <a:cs typeface="Lucida Grande" charset="0"/>
                </a:rPr>
                <a:t>Volume  (surface area) of the unit </a:t>
              </a:r>
              <a:r>
                <a:rPr lang="en-US" sz="1900" dirty="0" err="1">
                  <a:latin typeface="Lucida Grande" charset="0"/>
                  <a:ea typeface="Lucida Grande" charset="0"/>
                  <a:cs typeface="Lucida Grande" charset="0"/>
                </a:rPr>
                <a:t>hypersphere</a:t>
              </a:r>
              <a:r>
                <a:rPr lang="en-US" sz="1900" dirty="0">
                  <a:latin typeface="Lucida Grande" charset="0"/>
                  <a:ea typeface="Lucida Grande" charset="0"/>
                  <a:cs typeface="Lucida Grande" charset="0"/>
                </a:rPr>
                <a:t> in </a:t>
              </a:r>
              <a:r>
                <a:rPr lang="en-US" sz="2400" b="1" dirty="0">
                  <a:solidFill>
                    <a:srgbClr val="002060"/>
                  </a:solidFill>
                  <a:latin typeface="Lucida Grande" charset="0"/>
                  <a:ea typeface="Lucida Grande" charset="0"/>
                  <a:cs typeface="Lucida Grande" charset="0"/>
                </a:rPr>
                <a:t>1 </a:t>
              </a:r>
              <a:r>
                <a:rPr lang="en-US" sz="1900" b="1" dirty="0">
                  <a:solidFill>
                    <a:srgbClr val="FF0000"/>
                  </a:solidFill>
                  <a:latin typeface="Lucida Grande" charset="0"/>
                  <a:ea typeface="Lucida Grande" charset="0"/>
                  <a:cs typeface="Lucida Grande" charset="0"/>
                </a:rPr>
                <a:t>beta</a:t>
              </a:r>
              <a:r>
                <a:rPr lang="en-US" sz="1900" dirty="0">
                  <a:solidFill>
                    <a:srgbClr val="FF0000"/>
                  </a:solidFill>
                  <a:latin typeface="Lucida Grande" charset="0"/>
                  <a:ea typeface="Lucida Grande" charset="0"/>
                  <a:cs typeface="Lucida Grande" charset="0"/>
                </a:rPr>
                <a:t> </a:t>
              </a:r>
              <a:r>
                <a:rPr lang="en-US" sz="1900" dirty="0">
                  <a:latin typeface="Lucida Grande" charset="0"/>
                  <a:ea typeface="Lucida Grande" charset="0"/>
                  <a:cs typeface="Lucida Grande" charset="0"/>
                </a:rPr>
                <a:t>dimension</a:t>
              </a:r>
            </a:p>
            <a:p>
              <a:pPr algn="ctr"/>
              <a:endParaRPr lang="en-US" sz="1900" dirty="0">
                <a:latin typeface="Lucida Grande" charset="0"/>
                <a:ea typeface="Lucida Grande" charset="0"/>
                <a:cs typeface="Lucida Grande" charset="0"/>
              </a:endParaRPr>
            </a:p>
            <a:p>
              <a:pPr algn="ctr"/>
              <a:endParaRPr lang="en-US" sz="1900" dirty="0">
                <a:latin typeface="Lucida Grande" charset="0"/>
                <a:ea typeface="Lucida Grande" charset="0"/>
                <a:cs typeface="Lucida Grande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06750" y="5399633"/>
              <a:ext cx="2730500" cy="5461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10749" y="5540652"/>
              <a:ext cx="752176" cy="264062"/>
            </a:xfrm>
            <a:prstGeom prst="rect">
              <a:avLst/>
            </a:prstGeom>
          </p:spPr>
        </p:pic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Do you recognize this sequence?</a:t>
            </a:r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42" y="3914989"/>
            <a:ext cx="5092715" cy="51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23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17293</TotalTime>
  <Words>1840</Words>
  <Application>Microsoft Macintosh PowerPoint</Application>
  <PresentationFormat>On-screen Show (4:3)</PresentationFormat>
  <Paragraphs>487</Paragraphs>
  <Slides>73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6" baseType="lpstr">
      <vt:lpstr>Abadi MT Condensed Extra Bold</vt:lpstr>
      <vt:lpstr>Arial</vt:lpstr>
      <vt:lpstr>Calibri</vt:lpstr>
      <vt:lpstr>Calibri Light</vt:lpstr>
      <vt:lpstr>Comic Sans MS</vt:lpstr>
      <vt:lpstr>Gill Sans</vt:lpstr>
      <vt:lpstr>Gill Sans MT</vt:lpstr>
      <vt:lpstr>Lucida Grande</vt:lpstr>
      <vt:lpstr>Lucida Grande CY</vt:lpstr>
      <vt:lpstr>Lucida Sans Unicode</vt:lpstr>
      <vt:lpstr>Symbol</vt:lpstr>
      <vt:lpstr>Times</vt:lpstr>
      <vt:lpstr>Office Theme</vt:lpstr>
      <vt:lpstr>Beta Jacobi Ensembles, (ghosts) and the GSVD</vt:lpstr>
      <vt:lpstr>Two Big Ideas I enjoy mulling over</vt:lpstr>
      <vt:lpstr>Beta Ensembles</vt:lpstr>
      <vt:lpstr>Do you recognize this sequence?</vt:lpstr>
      <vt:lpstr>Do you recognize this sequence?</vt:lpstr>
      <vt:lpstr>Do you recognize this sequence?</vt:lpstr>
      <vt:lpstr>Do you recognize this sequence?</vt:lpstr>
      <vt:lpstr>Do you recognize this sequence?</vt:lpstr>
      <vt:lpstr>Do you recognize this sequence?</vt:lpstr>
      <vt:lpstr>Do you recognize this sequence?</vt:lpstr>
      <vt:lpstr>Pictures of       (Same as          )</vt:lpstr>
      <vt:lpstr>Pictures of       (Same as          )</vt:lpstr>
      <vt:lpstr>Volumes</vt:lpstr>
      <vt:lpstr>PowerPoint Presentation</vt:lpstr>
      <vt:lpstr>Jacobi Ensembles Traditional Form</vt:lpstr>
      <vt:lpstr>Jacobi Ensembles Traditional Form</vt:lpstr>
      <vt:lpstr>Jacobi Ensembles</vt:lpstr>
      <vt:lpstr>The Jacobi Ensemble: Geometric Interpretation </vt:lpstr>
      <vt:lpstr>PowerPoint Presentation</vt:lpstr>
      <vt:lpstr>PowerPoint Presentation</vt:lpstr>
      <vt:lpstr>PowerPoint Presentation</vt:lpstr>
      <vt:lpstr>Q = Stiefel point</vt:lpstr>
      <vt:lpstr>Volume of the Stiefel Manifold</vt:lpstr>
      <vt:lpstr>Volume of the Stiefel Manifold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Volume Cheat Sheet (         )</vt:lpstr>
      <vt:lpstr>SVD Jacobian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Integration over Stiefel Manifold</vt:lpstr>
      <vt:lpstr>PowerPoint Presentation</vt:lpstr>
      <vt:lpstr>PowerPoint Presentation</vt:lpstr>
      <vt:lpstr>Volume Cheat Sheet (         )</vt:lpstr>
      <vt:lpstr>Volume Cheat Sheet</vt:lpstr>
      <vt:lpstr>Constant in Integration for Laguerre Ensemble for general beta</vt:lpstr>
      <vt:lpstr>Grassmann with Matrices</vt:lpstr>
      <vt:lpstr>Grassmann with Matrices</vt:lpstr>
      <vt:lpstr>Grassmann with Matrices</vt:lpstr>
      <vt:lpstr>Grassmann with Matrices</vt:lpstr>
      <vt:lpstr>In      a subspace is given by its angle with the    and    axes</vt:lpstr>
      <vt:lpstr>In      a subspace is given by its angle with the    and    axes</vt:lpstr>
      <vt:lpstr>In       we can write   and obtain principal angles between   X and Y</vt:lpstr>
      <vt:lpstr>The CS Decomposition</vt:lpstr>
      <vt:lpstr>The CS Decomposition</vt:lpstr>
      <vt:lpstr>The CS Decomposition</vt:lpstr>
      <vt:lpstr>The CS Decomposition</vt:lpstr>
      <vt:lpstr>GSVD Formulation (non-orthogonal)</vt:lpstr>
      <vt:lpstr>GSVD(A,B)</vt:lpstr>
      <vt:lpstr>GSVD(A,B)</vt:lpstr>
      <vt:lpstr>GSVD Jacobian</vt:lpstr>
      <vt:lpstr>GSVD Jacobian</vt:lpstr>
      <vt:lpstr>GSVD Jacobian</vt:lpstr>
      <vt:lpstr>GSVD Jacobian</vt:lpstr>
      <vt:lpstr>GSVD Jacobian</vt:lpstr>
      <vt:lpstr>GSVD Jacobian</vt:lpstr>
      <vt:lpstr>GSVD Jacobian</vt:lpstr>
      <vt:lpstr>GSVD Jacobian</vt:lpstr>
      <vt:lpstr>What’s left</vt:lpstr>
      <vt:lpstr>Ghost Geometry</vt:lpstr>
      <vt:lpstr>Ghost Laguerre and Ghost Jacobi</vt:lpstr>
      <vt:lpstr>PowerPoint Presentation</vt:lpstr>
      <vt:lpstr>PowerPoint Presentation</vt:lpstr>
      <vt:lpstr>Selberg Integral</vt:lpstr>
      <vt:lpstr>Summing it all up</vt:lpstr>
      <vt:lpstr>Summing it all up</vt:lpstr>
    </vt:vector>
  </TitlesOfParts>
  <Company>Unknown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Bernie Wang</dc:creator>
  <cp:lastModifiedBy>Alan Edelman</cp:lastModifiedBy>
  <cp:revision>1402</cp:revision>
  <cp:lastPrinted>2014-05-19T04:26:34Z</cp:lastPrinted>
  <dcterms:created xsi:type="dcterms:W3CDTF">2014-01-07T04:22:01Z</dcterms:created>
  <dcterms:modified xsi:type="dcterms:W3CDTF">2020-07-18T19:18:36Z</dcterms:modified>
</cp:coreProperties>
</file>